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4" r:id="rId4"/>
    <p:sldId id="277" r:id="rId5"/>
    <p:sldId id="278" r:id="rId6"/>
    <p:sldId id="315" r:id="rId7"/>
    <p:sldId id="270" r:id="rId8"/>
    <p:sldId id="279" r:id="rId9"/>
    <p:sldId id="325" r:id="rId10"/>
    <p:sldId id="326" r:id="rId11"/>
    <p:sldId id="320" r:id="rId12"/>
    <p:sldId id="321" r:id="rId13"/>
    <p:sldId id="322" r:id="rId14"/>
    <p:sldId id="323" r:id="rId15"/>
    <p:sldId id="280" r:id="rId16"/>
    <p:sldId id="313" r:id="rId17"/>
    <p:sldId id="324" r:id="rId1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tion par défaut" id="{495FF702-D9D2-42D4-A05F-DE06B1A31606}">
          <p14:sldIdLst>
            <p14:sldId id="256"/>
            <p14:sldId id="258"/>
            <p14:sldId id="274"/>
            <p14:sldId id="277"/>
            <p14:sldId id="278"/>
            <p14:sldId id="259"/>
            <p14:sldId id="270"/>
            <p14:sldId id="261"/>
            <p14:sldId id="262"/>
            <p14:sldId id="263"/>
            <p14:sldId id="264"/>
            <p14:sldId id="283"/>
            <p14:sldId id="284"/>
            <p14:sldId id="285"/>
            <p14:sldId id="286"/>
            <p14:sldId id="287"/>
            <p14:sldId id="289"/>
            <p14:sldId id="279"/>
            <p14:sldId id="273"/>
            <p14:sldId id="269"/>
            <p14:sldId id="265"/>
            <p14:sldId id="266"/>
            <p14:sldId id="280"/>
            <p14:sldId id="309"/>
            <p14:sldId id="311"/>
            <p14:sldId id="312"/>
            <p14:sldId id="31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lle LABAUME" initials="EL" lastIdx="3" clrIdx="0">
    <p:extLst>
      <p:ext uri="{19B8F6BF-5375-455C-9EA6-DF929625EA0E}">
        <p15:presenceInfo xmlns="" xmlns:p15="http://schemas.microsoft.com/office/powerpoint/2012/main" userId="e8eee1c6b7a80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ECE"/>
    <a:srgbClr val="C24484"/>
    <a:srgbClr val="CC00FF"/>
    <a:srgbClr val="FF00FF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845" y="1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/>
          <a:lstStyle>
            <a:lvl1pPr algn="r">
              <a:defRPr sz="1200"/>
            </a:lvl1pPr>
          </a:lstStyle>
          <a:p>
            <a:fld id="{39783D64-35D4-4BE6-9F5A-5F376B5BC6ED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43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845" y="9431543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 anchor="b"/>
          <a:lstStyle>
            <a:lvl1pPr algn="r">
              <a:defRPr sz="1200"/>
            </a:lvl1pPr>
          </a:lstStyle>
          <a:p>
            <a:fld id="{6A6104A1-5BDD-4D01-8681-22B6F0E99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273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845" y="1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/>
          <a:lstStyle>
            <a:lvl1pPr algn="r">
              <a:defRPr sz="1200"/>
            </a:lvl1pPr>
          </a:lstStyle>
          <a:p>
            <a:fld id="{51976640-8D6C-417D-A5A0-1B1E6C1E8940}" type="datetimeFigureOut">
              <a:rPr lang="fr-FR" smtClean="0"/>
              <a:pPr/>
              <a:t>16/09/2022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724" tIns="44362" rIns="88724" bIns="443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7" y="4778442"/>
            <a:ext cx="5440329" cy="3910338"/>
          </a:xfrm>
          <a:prstGeom prst="rect">
            <a:avLst/>
          </a:prstGeom>
        </p:spPr>
        <p:txBody>
          <a:bodyPr vert="horz" lIns="88724" tIns="44362" rIns="88724" bIns="443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43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845" y="9431543"/>
            <a:ext cx="2945888" cy="498270"/>
          </a:xfrm>
          <a:prstGeom prst="rect">
            <a:avLst/>
          </a:prstGeom>
        </p:spPr>
        <p:txBody>
          <a:bodyPr vert="horz" lIns="88724" tIns="44362" rIns="88724" bIns="44362" rtlCol="0" anchor="b"/>
          <a:lstStyle>
            <a:lvl1pPr algn="r">
              <a:defRPr sz="1200"/>
            </a:lvl1pPr>
          </a:lstStyle>
          <a:p>
            <a:fld id="{BA362FEA-6AB9-4D02-8E73-1BAB38E7D1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20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8" y="736600"/>
            <a:ext cx="6446837" cy="3627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4983" y="4595846"/>
            <a:ext cx="5242915" cy="4354448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1" tIns="43036" rIns="86071" bIns="43036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373043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8" y="736600"/>
            <a:ext cx="6446837" cy="3627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4983" y="4595846"/>
            <a:ext cx="5242915" cy="4354448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1" tIns="43036" rIns="86071" bIns="43036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270592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8" y="736600"/>
            <a:ext cx="6446837" cy="3627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4983" y="4595846"/>
            <a:ext cx="5242915" cy="4354448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1" tIns="43036" rIns="86071" bIns="43036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221065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eps.f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po loches.jpg"/>
          <p:cNvPicPr>
            <a:picLocks noChangeAspect="1"/>
          </p:cNvPicPr>
          <p:nvPr/>
        </p:nvPicPr>
        <p:blipFill>
          <a:blip r:embed="rId2"/>
          <a:srcRect r="25452"/>
          <a:stretch>
            <a:fillRect/>
          </a:stretch>
        </p:blipFill>
        <p:spPr>
          <a:xfrm>
            <a:off x="3645408" y="4397998"/>
            <a:ext cx="7287636" cy="18967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6F778F-5FA4-4855-A261-84FF5A7D9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91" y="291548"/>
            <a:ext cx="9382539" cy="3761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8000" dirty="0"/>
              <a:t>Réunion Rentrée </a:t>
            </a:r>
            <a:r>
              <a:rPr lang="fr-FR" sz="8000" baseline="30000" dirty="0"/>
              <a:t/>
            </a:r>
            <a:br>
              <a:rPr lang="fr-FR" sz="8000" baseline="30000" dirty="0"/>
            </a:br>
            <a:r>
              <a:rPr lang="fr-FR" sz="6600" dirty="0" smtClean="0"/>
              <a:t>Vendredi 16 septembre </a:t>
            </a:r>
            <a:endParaRPr lang="fr-FR" sz="66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91277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586" y="291548"/>
            <a:ext cx="8596668" cy="1320800"/>
          </a:xfrm>
        </p:spPr>
        <p:txBody>
          <a:bodyPr/>
          <a:lstStyle/>
          <a:p>
            <a:r>
              <a:rPr lang="fr-FR" dirty="0" smtClean="0"/>
              <a:t>Périodes de Formation en Milieu Professionnel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7091" y="1617250"/>
            <a:ext cx="8596668" cy="3880773"/>
          </a:xfrm>
        </p:spPr>
        <p:txBody>
          <a:bodyPr>
            <a:noAutofit/>
          </a:bodyPr>
          <a:lstStyle/>
          <a:p>
            <a:r>
              <a:rPr lang="fr-FR" sz="2400" dirty="0" smtClean="0"/>
              <a:t>Obligatoires pour obtenir le diplôme préparé</a:t>
            </a:r>
          </a:p>
          <a:p>
            <a:r>
              <a:rPr lang="fr-FR" sz="2400" dirty="0" smtClean="0"/>
              <a:t>533 :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Pro REMI</a:t>
            </a:r>
          </a:p>
          <a:p>
            <a:pPr lvl="1"/>
            <a:r>
              <a:rPr lang="fr-FR" sz="2400" dirty="0" smtClean="0"/>
              <a:t>Du 23 janvier au 12 février</a:t>
            </a:r>
          </a:p>
          <a:p>
            <a:pPr lvl="1"/>
            <a:r>
              <a:rPr lang="fr-FR" sz="2400" dirty="0" smtClean="0"/>
              <a:t>Du 19 juin au 09 juillet</a:t>
            </a:r>
          </a:p>
          <a:p>
            <a:r>
              <a:rPr lang="fr-FR" sz="2400" dirty="0" smtClean="0"/>
              <a:t>534 :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Pro TRPM</a:t>
            </a:r>
          </a:p>
          <a:p>
            <a:pPr lvl="1"/>
            <a:r>
              <a:rPr lang="fr-FR" sz="2400" dirty="0" smtClean="0"/>
              <a:t>Du 23 janvier au 12 février</a:t>
            </a:r>
          </a:p>
          <a:p>
            <a:pPr lvl="1"/>
            <a:r>
              <a:rPr lang="fr-FR" sz="2400" dirty="0" smtClean="0"/>
              <a:t>Du 19 juin au 09 juillet</a:t>
            </a:r>
          </a:p>
          <a:p>
            <a:r>
              <a:rPr lang="fr-FR" sz="2400" dirty="0" smtClean="0"/>
              <a:t>535 :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Pro AMA</a:t>
            </a:r>
          </a:p>
          <a:p>
            <a:pPr lvl="1"/>
            <a:r>
              <a:rPr lang="fr-FR" sz="2400" dirty="0" smtClean="0"/>
              <a:t>Du 23 janvier au 12 février</a:t>
            </a:r>
          </a:p>
          <a:p>
            <a:pPr lvl="1"/>
            <a:r>
              <a:rPr lang="fr-FR" sz="2400" dirty="0" smtClean="0"/>
              <a:t>Du 19 juin au 09 juillet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Activer son compte </a:t>
            </a:r>
            <a:r>
              <a:rPr lang="fr-FR" dirty="0" err="1" smtClean="0"/>
              <a:t>Educonnect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457" t="28986" r="57174" b="22705"/>
          <a:stretch>
            <a:fillRect/>
          </a:stretch>
        </p:blipFill>
        <p:spPr bwMode="auto">
          <a:xfrm>
            <a:off x="530087" y="1470990"/>
            <a:ext cx="11424114" cy="46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073" y="291548"/>
            <a:ext cx="8596668" cy="1320800"/>
          </a:xfrm>
        </p:spPr>
        <p:txBody>
          <a:bodyPr/>
          <a:lstStyle/>
          <a:p>
            <a:r>
              <a:rPr lang="fr-FR" dirty="0" smtClean="0"/>
              <a:t>Activer son compte </a:t>
            </a:r>
            <a:r>
              <a:rPr lang="fr-FR" dirty="0" err="1" smtClean="0"/>
              <a:t>Educonnect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543" t="23285" r="58424" b="8213"/>
          <a:stretch>
            <a:fillRect/>
          </a:stretch>
        </p:blipFill>
        <p:spPr bwMode="auto">
          <a:xfrm>
            <a:off x="1113183" y="1272209"/>
            <a:ext cx="8666921" cy="538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Activer son compte </a:t>
            </a:r>
            <a:r>
              <a:rPr lang="fr-FR" dirty="0" err="1" smtClean="0"/>
              <a:t>Educonnect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783" t="39602" r="58134" b="35323"/>
          <a:stretch>
            <a:fillRect/>
          </a:stretch>
        </p:blipFill>
        <p:spPr bwMode="auto">
          <a:xfrm>
            <a:off x="344557" y="2132807"/>
            <a:ext cx="11518744" cy="25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081" y="251792"/>
            <a:ext cx="8596668" cy="675861"/>
          </a:xfrm>
        </p:spPr>
        <p:txBody>
          <a:bodyPr/>
          <a:lstStyle/>
          <a:p>
            <a:r>
              <a:rPr lang="fr-FR" dirty="0" smtClean="0"/>
              <a:t>Vie scolaire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5873" y="1139686"/>
            <a:ext cx="8596668" cy="5903843"/>
          </a:xfrm>
        </p:spPr>
        <p:txBody>
          <a:bodyPr/>
          <a:lstStyle/>
          <a:p>
            <a:r>
              <a:rPr lang="fr-FR" dirty="0" smtClean="0"/>
              <a:t>Les CPE référents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Rappel sur les retards et les absences : modalités de justification par </a:t>
            </a:r>
            <a:r>
              <a:rPr lang="fr-FR" dirty="0" smtClean="0"/>
              <a:t>écrit</a:t>
            </a:r>
          </a:p>
          <a:p>
            <a:pPr lvl="1"/>
            <a:r>
              <a:rPr lang="fr-FR" sz="2600" dirty="0" smtClean="0"/>
              <a:t> viescoplaniol@ac-orleans-tours.fr</a:t>
            </a:r>
            <a:endParaRPr lang="fr-FR" sz="2600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83348" y="1683119"/>
          <a:ext cx="10191792" cy="281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/>
                <a:gridCol w="1206818"/>
                <a:gridCol w="6851375"/>
              </a:tblGrid>
              <a:tr h="24559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Comment les contacter ?</a:t>
                      </a:r>
                      <a:endParaRPr lang="fr-FR" dirty="0"/>
                    </a:p>
                  </a:txBody>
                  <a:tcPr/>
                </a:tc>
              </a:tr>
              <a:tr h="1534996">
                <a:tc>
                  <a:txBody>
                    <a:bodyPr/>
                    <a:lstStyle/>
                    <a:p>
                      <a:r>
                        <a:rPr lang="fr-FR" dirty="0" smtClean="0"/>
                        <a:t>Mme BREGENT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Internat</a:t>
                      </a:r>
                    </a:p>
                    <a:p>
                      <a:r>
                        <a:rPr lang="fr-FR" dirty="0" err="1" smtClean="0"/>
                        <a:t>Yeps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 téléphone 02 47 91 16 21</a:t>
                      </a:r>
                    </a:p>
                    <a:p>
                      <a:r>
                        <a:rPr lang="fr-FR" dirty="0" smtClean="0"/>
                        <a:t>Par </a:t>
                      </a:r>
                      <a:r>
                        <a:rPr lang="fr-FR" dirty="0" err="1" smtClean="0"/>
                        <a:t>Pronote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Par mail : barbara.bregent@ac-orleans-tours.fr</a:t>
                      </a:r>
                      <a:endParaRPr lang="fr-FR" dirty="0"/>
                    </a:p>
                  </a:txBody>
                  <a:tcPr/>
                </a:tc>
              </a:tr>
              <a:tr h="613998">
                <a:tc>
                  <a:txBody>
                    <a:bodyPr/>
                    <a:lstStyle/>
                    <a:p>
                      <a:r>
                        <a:rPr lang="fr-FR" dirty="0" smtClean="0"/>
                        <a:t>M. MARCHAL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Par téléphone 02 47 91 16 21</a:t>
                      </a:r>
                    </a:p>
                    <a:p>
                      <a:r>
                        <a:rPr lang="fr-FR" dirty="0" smtClean="0"/>
                        <a:t>Par </a:t>
                      </a:r>
                      <a:r>
                        <a:rPr lang="fr-FR" dirty="0" err="1" smtClean="0"/>
                        <a:t>Pronote</a:t>
                      </a:r>
                      <a:endParaRPr lang="fr-F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Par mail : sebastien.marchal@ac-orleans-tours.fr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aides possibles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355140"/>
            <a:ext cx="8596668" cy="3880773"/>
          </a:xfrm>
        </p:spPr>
        <p:txBody>
          <a:bodyPr/>
          <a:lstStyle/>
          <a:p>
            <a:r>
              <a:rPr lang="fr-FR" b="1" dirty="0" err="1" smtClean="0"/>
              <a:t>Yeps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https://www.yeps.fr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Portail de la Région Centre Val de Loire pour bénéficier d’avantages réservés aux lycéens dans le domaine de la culture, des transports, de l’aide au 1</a:t>
            </a:r>
            <a:r>
              <a:rPr lang="fr-FR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er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équipement numérique, au 1</a:t>
            </a:r>
            <a:r>
              <a:rPr lang="fr-FR" b="1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er</a:t>
            </a:r>
            <a:r>
              <a:rPr lang="fr-F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équipement professionnel ….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r>
              <a:rPr lang="fr-FR" b="1" dirty="0" smtClean="0"/>
              <a:t>Le fonds social </a:t>
            </a:r>
            <a:r>
              <a:rPr lang="fr-FR" dirty="0" smtClean="0"/>
              <a:t>: dossier à rapporter à Mme FONTENEAU, secrétariat</a:t>
            </a:r>
          </a:p>
          <a:p>
            <a:endParaRPr lang="fr-FR" dirty="0"/>
          </a:p>
          <a:p>
            <a:r>
              <a:rPr lang="fr-FR" b="1" dirty="0" smtClean="0"/>
              <a:t>Les bourses </a:t>
            </a:r>
            <a:r>
              <a:rPr lang="fr-FR" dirty="0" smtClean="0"/>
              <a:t>: dossier papier ou via outil informatique –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A remettre pour le 19 octobre au plus tard à Mme FONTENEAU au secrétariat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Résultat de recherche d'images pour &quot;aides financièr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88" y="131425"/>
            <a:ext cx="2432814" cy="1943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74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Vos questions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059" y="2475383"/>
            <a:ext cx="8596668" cy="1167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 smtClean="0">
                <a:solidFill>
                  <a:srgbClr val="00B0F0"/>
                </a:solidFill>
              </a:rPr>
              <a:t>Merci de votre attention !</a:t>
            </a:r>
            <a:endParaRPr lang="fr-FR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4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Salles pour rencontrer le 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395" y="1378711"/>
            <a:ext cx="8596668" cy="3880773"/>
          </a:xfrm>
        </p:spPr>
        <p:txBody>
          <a:bodyPr>
            <a:noAutofit/>
          </a:bodyPr>
          <a:lstStyle/>
          <a:p>
            <a:r>
              <a:rPr lang="fr-FR" sz="3200" dirty="0" smtClean="0"/>
              <a:t>401 : Mme LENOUVEL en salle E5</a:t>
            </a:r>
          </a:p>
          <a:p>
            <a:r>
              <a:rPr lang="fr-FR" sz="3200" dirty="0" smtClean="0"/>
              <a:t>521 : M. LAMOTHE en salle B4 </a:t>
            </a:r>
          </a:p>
          <a:p>
            <a:r>
              <a:rPr lang="fr-FR" sz="3200" dirty="0" smtClean="0"/>
              <a:t>522 : Mme DELAITRE en salle E11</a:t>
            </a:r>
          </a:p>
          <a:p>
            <a:r>
              <a:rPr lang="fr-FR" sz="3200" dirty="0" smtClean="0"/>
              <a:t>531 : M. ABRIOUX en salle E6</a:t>
            </a:r>
          </a:p>
          <a:p>
            <a:r>
              <a:rPr lang="fr-FR" sz="3200" dirty="0" smtClean="0"/>
              <a:t>533 : Mme VEYRAT en salle E3</a:t>
            </a:r>
          </a:p>
          <a:p>
            <a:r>
              <a:rPr lang="fr-FR" sz="3200" dirty="0" smtClean="0"/>
              <a:t>534 : Mme ROSE en salle E4</a:t>
            </a:r>
          </a:p>
          <a:p>
            <a:r>
              <a:rPr lang="fr-FR" sz="3200" dirty="0" smtClean="0"/>
              <a:t>535 : M. LEVOIN en salle E8</a:t>
            </a:r>
            <a:endParaRPr lang="fr-F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954DCA-7D22-4BAE-93D8-5C59256C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équipe à votre écoute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9B385C1-992A-458C-A962-83853BBC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20516"/>
            <a:ext cx="9800791" cy="4845175"/>
          </a:xfrm>
        </p:spPr>
        <p:txBody>
          <a:bodyPr>
            <a:normAutofit/>
          </a:bodyPr>
          <a:lstStyle/>
          <a:p>
            <a:r>
              <a:rPr lang="fr-FR" dirty="0" smtClean="0"/>
              <a:t>Mme CHARDAC, proviseure</a:t>
            </a:r>
            <a:endParaRPr lang="fr-FR" dirty="0"/>
          </a:p>
          <a:p>
            <a:r>
              <a:rPr lang="fr-FR" dirty="0"/>
              <a:t>Mme </a:t>
            </a:r>
            <a:r>
              <a:rPr lang="fr-FR" dirty="0" smtClean="0"/>
              <a:t>LABAUME-GOLVIN, proviseure adjointe en charge du site Prébendes (voie professionnelle)</a:t>
            </a:r>
          </a:p>
          <a:p>
            <a:r>
              <a:rPr lang="fr-FR" dirty="0" smtClean="0"/>
              <a:t>Mme THELOY-LAUMOND, proviseure adjointe en charge du site Delvaux (voie générale et technologique)</a:t>
            </a:r>
          </a:p>
          <a:p>
            <a:r>
              <a:rPr lang="fr-FR" dirty="0" smtClean="0"/>
              <a:t>Mme BOURREAU, Directrice Déléguée aux Formations</a:t>
            </a:r>
            <a:endParaRPr lang="fr-FR" dirty="0"/>
          </a:p>
          <a:p>
            <a:r>
              <a:rPr lang="fr-FR" dirty="0" smtClean="0"/>
              <a:t>Mmes BREGENT et M. MARCHAL, </a:t>
            </a:r>
            <a:r>
              <a:rPr lang="fr-FR" dirty="0" err="1" smtClean="0"/>
              <a:t>Conseillèr</a:t>
            </a:r>
            <a:r>
              <a:rPr lang="fr-FR" dirty="0" smtClean="0"/>
              <a:t>(e)s Principal(e)s </a:t>
            </a:r>
            <a:r>
              <a:rPr lang="fr-FR" dirty="0"/>
              <a:t>d’Education et l’ensemble </a:t>
            </a:r>
            <a:r>
              <a:rPr lang="fr-FR" dirty="0" smtClean="0"/>
              <a:t>des assistants </a:t>
            </a:r>
            <a:r>
              <a:rPr lang="fr-FR" dirty="0"/>
              <a:t>d’éducation</a:t>
            </a:r>
          </a:p>
          <a:p>
            <a:r>
              <a:rPr lang="fr-FR" dirty="0" smtClean="0"/>
              <a:t>Mme FONTENEAU, secrétaire</a:t>
            </a:r>
          </a:p>
          <a:p>
            <a:pPr marL="0" indent="360363"/>
            <a:r>
              <a:rPr lang="fr-FR" dirty="0" smtClean="0"/>
              <a:t>Les </a:t>
            </a:r>
            <a:r>
              <a:rPr lang="fr-FR" dirty="0"/>
              <a:t>professeurs principaux de chaque classe</a:t>
            </a:r>
          </a:p>
          <a:p>
            <a:pPr marL="0" indent="360363"/>
            <a:r>
              <a:rPr lang="fr-FR" dirty="0"/>
              <a:t>L’ensemble des équipes </a:t>
            </a:r>
            <a:r>
              <a:rPr lang="fr-FR" dirty="0" smtClean="0"/>
              <a:t>pédagogiques</a:t>
            </a:r>
          </a:p>
          <a:p>
            <a:pPr marL="0" indent="360363"/>
            <a:r>
              <a:rPr lang="fr-FR" dirty="0" smtClean="0"/>
              <a:t>Et …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1E97DDD-6947-4ACE-968A-74B7ECC08F6C}"/>
              </a:ext>
            </a:extLst>
          </p:cNvPr>
          <p:cNvSpPr/>
          <p:nvPr/>
        </p:nvSpPr>
        <p:spPr>
          <a:xfrm>
            <a:off x="6572250" y="552450"/>
            <a:ext cx="291465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02 47 </a:t>
            </a:r>
            <a:r>
              <a:rPr lang="fr-FR" sz="3200" dirty="0" smtClean="0"/>
              <a:t>91 16 28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420411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24852" y="296162"/>
            <a:ext cx="9473784" cy="123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6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46B86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600" dirty="0" smtClean="0">
                <a:solidFill>
                  <a:schemeClr val="accent1"/>
                </a:solidFill>
                <a:latin typeface="+mj-lt"/>
              </a:rPr>
              <a:t>Le médecin scolaire : Docteur MOIGNIER</a:t>
            </a:r>
          </a:p>
          <a:p>
            <a:pPr>
              <a:spcBef>
                <a:spcPct val="0"/>
              </a:spcBef>
              <a:buClrTx/>
            </a:pPr>
            <a:r>
              <a:rPr lang="fr-FR" altLang="fr-FR" sz="3600" dirty="0" smtClean="0">
                <a:solidFill>
                  <a:schemeClr val="accent1"/>
                </a:solidFill>
                <a:latin typeface="+mj-lt"/>
              </a:rPr>
              <a:t>L’infirmière </a:t>
            </a:r>
            <a:r>
              <a:rPr lang="fr-FR" altLang="fr-FR" sz="3600" dirty="0">
                <a:solidFill>
                  <a:schemeClr val="accent1"/>
                </a:solidFill>
                <a:latin typeface="+mj-lt"/>
              </a:rPr>
              <a:t>scolaire : </a:t>
            </a:r>
            <a:r>
              <a:rPr lang="fr-FR" altLang="fr-FR" sz="3600" dirty="0" smtClean="0">
                <a:solidFill>
                  <a:schemeClr val="accent1"/>
                </a:solidFill>
                <a:latin typeface="+mj-lt"/>
              </a:rPr>
              <a:t>Mme CHOURAKI</a:t>
            </a:r>
            <a:endParaRPr lang="fr-FR" altLang="fr-FR" sz="3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30" y="1636293"/>
            <a:ext cx="1617663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49B385C1-992A-458C-A962-83853BBC128C}"/>
              </a:ext>
            </a:extLst>
          </p:cNvPr>
          <p:cNvSpPr txBox="1">
            <a:spLocks/>
          </p:cNvSpPr>
          <p:nvPr/>
        </p:nvSpPr>
        <p:spPr>
          <a:xfrm>
            <a:off x="677333" y="1720516"/>
            <a:ext cx="9021303" cy="51374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médecin scolaire</a:t>
            </a:r>
          </a:p>
          <a:p>
            <a:pPr lvl="1"/>
            <a:r>
              <a:rPr lang="fr-FR" dirty="0"/>
              <a:t>Présente </a:t>
            </a:r>
            <a:r>
              <a:rPr lang="fr-FR" altLang="fr-FR" dirty="0" smtClean="0"/>
              <a:t>à la demande</a:t>
            </a:r>
            <a:endParaRPr lang="fr-FR" alt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L’infirmière</a:t>
            </a:r>
          </a:p>
          <a:p>
            <a:pPr lvl="1"/>
            <a:r>
              <a:rPr lang="fr-FR" dirty="0" smtClean="0"/>
              <a:t>Présente </a:t>
            </a:r>
            <a:r>
              <a:rPr lang="fr-FR" altLang="fr-FR" dirty="0" smtClean="0"/>
              <a:t>le lundi de 10h à 17h, la mardi, jeudi et vendredi de 8h à 17h et le mercredi de 8h à 13h30</a:t>
            </a:r>
          </a:p>
          <a:p>
            <a:pPr lvl="1"/>
            <a:r>
              <a:rPr lang="fr-FR" altLang="fr-FR" dirty="0" smtClean="0"/>
              <a:t> Votre </a:t>
            </a:r>
            <a:r>
              <a:rPr lang="fr-FR" altLang="fr-FR" dirty="0"/>
              <a:t>interlocuteur privilégié pour toutes les questions de </a:t>
            </a:r>
            <a:r>
              <a:rPr lang="fr-FR" altLang="fr-FR" dirty="0" smtClean="0"/>
              <a:t>santé</a:t>
            </a:r>
          </a:p>
          <a:p>
            <a:pPr lvl="1"/>
            <a:r>
              <a:rPr lang="fr-FR" altLang="fr-FR" u="sng" dirty="0" smtClean="0"/>
              <a:t>Ses </a:t>
            </a:r>
            <a:r>
              <a:rPr lang="fr-FR" altLang="fr-FR" u="sng" dirty="0"/>
              <a:t>missions </a:t>
            </a:r>
            <a:r>
              <a:rPr lang="fr-FR" altLang="fr-FR" dirty="0" smtClean="0"/>
              <a:t>:</a:t>
            </a:r>
            <a:endParaRPr lang="fr-FR" altLang="fr-FR" dirty="0"/>
          </a:p>
          <a:p>
            <a:pPr marL="1169988" lvl="1" indent="-269875" algn="just">
              <a:lnSpc>
                <a:spcPct val="90000"/>
              </a:lnSpc>
              <a:spcBef>
                <a:spcPts val="4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fr-FR" altLang="fr-FR" dirty="0" smtClean="0"/>
              <a:t>Accueillir </a:t>
            </a:r>
            <a:r>
              <a:rPr lang="fr-FR" altLang="fr-FR" dirty="0"/>
              <a:t>et accompagner les élèves,</a:t>
            </a:r>
          </a:p>
          <a:p>
            <a:pPr marL="1169988" lvl="1" indent="-269875" algn="just">
              <a:lnSpc>
                <a:spcPct val="90000"/>
              </a:lnSpc>
              <a:spcBef>
                <a:spcPts val="4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fr-FR" altLang="fr-FR" dirty="0" smtClean="0"/>
              <a:t>Organiser </a:t>
            </a:r>
            <a:r>
              <a:rPr lang="fr-FR" altLang="fr-FR" dirty="0"/>
              <a:t>les soins et les urgences,</a:t>
            </a:r>
          </a:p>
          <a:p>
            <a:pPr marL="1169988" lvl="1" indent="-269875" algn="just">
              <a:lnSpc>
                <a:spcPct val="90000"/>
              </a:lnSpc>
              <a:spcBef>
                <a:spcPts val="4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fr-FR" altLang="fr-FR" dirty="0" smtClean="0"/>
              <a:t>Conseiller </a:t>
            </a:r>
            <a:r>
              <a:rPr lang="fr-FR" altLang="fr-FR" dirty="0"/>
              <a:t>les élèves et leurs familles vers des soins spécialisés,</a:t>
            </a:r>
          </a:p>
          <a:p>
            <a:pPr marL="1169988" lvl="1" indent="-269875" algn="just">
              <a:lnSpc>
                <a:spcPct val="90000"/>
              </a:lnSpc>
              <a:spcBef>
                <a:spcPts val="4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fr-FR" altLang="fr-FR" dirty="0" smtClean="0"/>
              <a:t>Réaliser </a:t>
            </a:r>
            <a:r>
              <a:rPr lang="fr-FR" altLang="fr-FR" dirty="0"/>
              <a:t>des dépistages infirmiers,</a:t>
            </a:r>
          </a:p>
          <a:p>
            <a:pPr marL="1169988" lvl="1" indent="-269875" algn="just">
              <a:lnSpc>
                <a:spcPct val="90000"/>
              </a:lnSpc>
              <a:spcBef>
                <a:spcPts val="4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fr-FR" altLang="fr-FR" dirty="0" smtClean="0"/>
              <a:t>Travailler </a:t>
            </a:r>
            <a:r>
              <a:rPr lang="fr-FR" altLang="fr-FR" dirty="0"/>
              <a:t>en collaboration avec le médecin </a:t>
            </a:r>
            <a:r>
              <a:rPr lang="fr-FR" altLang="fr-FR" dirty="0" smtClean="0"/>
              <a:t>scolaire: Docteur MOIGNIER</a:t>
            </a:r>
          </a:p>
          <a:p>
            <a:pPr marL="1169988" lvl="1" indent="-269875" algn="just">
              <a:lnSpc>
                <a:spcPct val="90000"/>
              </a:lnSpc>
              <a:spcBef>
                <a:spcPts val="425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</a:pPr>
            <a:r>
              <a:rPr lang="fr-FR" altLang="fr-FR" dirty="0" smtClean="0"/>
              <a:t>Mettre </a:t>
            </a:r>
            <a:r>
              <a:rPr lang="fr-FR" altLang="fr-FR" dirty="0"/>
              <a:t>en place des actions d’éducation à la santé et à la </a:t>
            </a:r>
            <a:r>
              <a:rPr lang="fr-FR" altLang="fr-FR" dirty="0" smtClean="0"/>
              <a:t>citoyenneté.</a:t>
            </a:r>
            <a:endParaRPr lang="fr-FR" altLang="fr-FR" dirty="0"/>
          </a:p>
          <a:p>
            <a:r>
              <a:rPr lang="fr-FR" altLang="fr-FR" b="1" dirty="0" smtClean="0">
                <a:solidFill>
                  <a:srgbClr val="FF9999"/>
                </a:solidFill>
              </a:rPr>
              <a:t>Tout ce qui est dit dans le bureau reste confidentiel.</a:t>
            </a:r>
            <a:endParaRPr lang="fr-FR" dirty="0"/>
          </a:p>
        </p:txBody>
      </p:sp>
      <p:sp>
        <p:nvSpPr>
          <p:cNvPr id="6" name="Rectangle : coins arrondis 3">
            <a:extLst>
              <a:ext uri="{FF2B5EF4-FFF2-40B4-BE49-F238E27FC236}">
                <a16:creationId xmlns:a16="http://schemas.microsoft.com/office/drawing/2014/main" xmlns="" id="{F1E97DDD-6947-4ACE-968A-74B7ECC08F6C}"/>
              </a:ext>
            </a:extLst>
          </p:cNvPr>
          <p:cNvSpPr/>
          <p:nvPr/>
        </p:nvSpPr>
        <p:spPr>
          <a:xfrm>
            <a:off x="4412146" y="1572867"/>
            <a:ext cx="291465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02 47 </a:t>
            </a:r>
            <a:r>
              <a:rPr lang="fr-FR" sz="3200" dirty="0" smtClean="0"/>
              <a:t>91 16 06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3716992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677332" y="486402"/>
            <a:ext cx="9684281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6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46B86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600" dirty="0" smtClean="0">
                <a:solidFill>
                  <a:schemeClr val="accent1"/>
                </a:solidFill>
                <a:latin typeface="+mj-lt"/>
              </a:rPr>
              <a:t>L’assistante sociale scolaire </a:t>
            </a:r>
            <a:r>
              <a:rPr lang="fr-FR" altLang="fr-FR" sz="3600" dirty="0">
                <a:solidFill>
                  <a:schemeClr val="accent1"/>
                </a:solidFill>
                <a:latin typeface="+mj-lt"/>
              </a:rPr>
              <a:t>: Mme </a:t>
            </a:r>
            <a:r>
              <a:rPr lang="fr-FR" altLang="fr-FR" sz="3600" dirty="0" smtClean="0">
                <a:solidFill>
                  <a:schemeClr val="accent1"/>
                </a:solidFill>
                <a:latin typeface="+mj-lt"/>
              </a:rPr>
              <a:t>THOREL</a:t>
            </a:r>
            <a:endParaRPr lang="fr-FR" altLang="fr-FR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49B385C1-992A-458C-A962-83853BBC128C}"/>
              </a:ext>
            </a:extLst>
          </p:cNvPr>
          <p:cNvSpPr txBox="1">
            <a:spLocks/>
          </p:cNvSpPr>
          <p:nvPr/>
        </p:nvSpPr>
        <p:spPr>
          <a:xfrm>
            <a:off x="825498" y="1298783"/>
            <a:ext cx="7804706" cy="57745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dirty="0" smtClean="0"/>
              <a:t>Présente sur le site Prébendes </a:t>
            </a:r>
            <a:r>
              <a:rPr lang="fr-FR" altLang="fr-FR" sz="1700" dirty="0" smtClean="0"/>
              <a:t>le </a:t>
            </a:r>
            <a:r>
              <a:rPr lang="fr-FR" altLang="fr-FR" sz="1700" b="1" dirty="0" smtClean="0"/>
              <a:t>mardi et le mercredi matin</a:t>
            </a:r>
          </a:p>
          <a:p>
            <a:pPr>
              <a:buNone/>
            </a:pPr>
            <a:endParaRPr lang="fr-FR" altLang="fr-FR" sz="1700" dirty="0" smtClean="0"/>
          </a:p>
          <a:p>
            <a:pPr>
              <a:lnSpc>
                <a:spcPct val="80000"/>
              </a:lnSpc>
              <a:buSzPct val="85000"/>
              <a:defRPr/>
            </a:pPr>
            <a:r>
              <a:rPr lang="fr-FR" altLang="fr-FR" sz="1700" dirty="0"/>
              <a:t> </a:t>
            </a:r>
            <a:r>
              <a:rPr lang="fr-FR" altLang="fr-FR" sz="1700" b="1" dirty="0">
                <a:latin typeface="Georgia" panose="02040502050405020303" pitchFamily="18" charset="0"/>
                <a:cs typeface="Arial Unicode MS" panose="020B0604020202020204" pitchFamily="34" charset="-128"/>
              </a:rPr>
              <a:t>Ses missions au </a:t>
            </a:r>
            <a:r>
              <a:rPr lang="fr-FR" altLang="fr-FR" sz="1700" b="1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lycée :</a:t>
            </a:r>
            <a:endParaRPr lang="fr-FR" altLang="fr-FR" sz="1700" b="1" dirty="0">
              <a:latin typeface="Georgia" panose="02040502050405020303" pitchFamily="18" charset="0"/>
              <a:cs typeface="Arial Unicode MS" panose="020B0604020202020204" pitchFamily="34" charset="-128"/>
            </a:endParaRP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dirty="0"/>
              <a:t>Ecoute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dirty="0"/>
              <a:t>Conseil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dirty="0"/>
              <a:t>Soutien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dirty="0"/>
              <a:t>Information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dirty="0"/>
              <a:t>Accompagnement vers les partenaires médico-sociaux</a:t>
            </a:r>
          </a:p>
          <a:p>
            <a:r>
              <a:rPr lang="fr-FR" altLang="fr-FR" sz="1700" dirty="0" smtClean="0"/>
              <a:t>Comment la rencontrer ?</a:t>
            </a:r>
            <a:endParaRPr lang="fr-FR" altLang="fr-FR" sz="1700" dirty="0">
              <a:latin typeface="Georgia" panose="02040502050405020303" pitchFamily="18" charset="0"/>
              <a:cs typeface="Arial Unicode MS" panose="020B0604020202020204" pitchFamily="34" charset="-128"/>
            </a:endParaRPr>
          </a:p>
          <a:p>
            <a:pPr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b="1" dirty="0">
                <a:latin typeface="Georgia" panose="02040502050405020303" pitchFamily="18" charset="0"/>
                <a:cs typeface="Arial Unicode MS" panose="020B0604020202020204" pitchFamily="34" charset="-128"/>
              </a:rPr>
              <a:t>	</a:t>
            </a:r>
            <a:r>
              <a:rPr lang="fr-FR" altLang="fr-FR" sz="1700" b="1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Lors </a:t>
            </a:r>
            <a:r>
              <a:rPr lang="fr-FR" altLang="fr-FR" sz="1700" b="1" dirty="0">
                <a:latin typeface="Georgia" panose="02040502050405020303" pitchFamily="18" charset="0"/>
                <a:cs typeface="Arial Unicode MS" panose="020B0604020202020204" pitchFamily="34" charset="-128"/>
              </a:rPr>
              <a:t>des </a:t>
            </a:r>
            <a:r>
              <a:rPr lang="fr-FR" altLang="fr-FR" sz="1700" b="1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permanences, </a:t>
            </a:r>
            <a:r>
              <a:rPr lang="fr-FR" altLang="fr-FR" sz="1700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avec </a:t>
            </a:r>
            <a:r>
              <a:rPr lang="fr-FR" altLang="fr-FR" sz="1700" dirty="0">
                <a:latin typeface="Georgia" panose="02040502050405020303" pitchFamily="18" charset="0"/>
                <a:cs typeface="Arial Unicode MS" panose="020B0604020202020204" pitchFamily="34" charset="-128"/>
              </a:rPr>
              <a:t>ou sans rendez-vous.</a:t>
            </a:r>
          </a:p>
          <a:p>
            <a:pPr marL="900113" lvl="1" defTabSz="450850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b="1" dirty="0">
                <a:latin typeface="Georgia" panose="02040502050405020303" pitchFamily="18" charset="0"/>
                <a:cs typeface="Arial Unicode MS" panose="020B0604020202020204" pitchFamily="34" charset="-128"/>
              </a:rPr>
              <a:t>	En dehors de mes permanences ou si je suis </a:t>
            </a:r>
            <a:r>
              <a:rPr lang="fr-FR" altLang="fr-FR" sz="1700" b="1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indisponible, </a:t>
            </a:r>
            <a:r>
              <a:rPr lang="fr-FR" altLang="fr-FR" sz="1700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adressez-vous </a:t>
            </a:r>
            <a:r>
              <a:rPr lang="fr-FR" altLang="fr-FR" sz="1700" dirty="0">
                <a:latin typeface="Georgia" panose="02040502050405020303" pitchFamily="18" charset="0"/>
                <a:cs typeface="Arial Unicode MS" panose="020B0604020202020204" pitchFamily="34" charset="-128"/>
              </a:rPr>
              <a:t>à la vie scolaire ou aux CPE qui me </a:t>
            </a:r>
            <a:r>
              <a:rPr lang="fr-FR" altLang="fr-FR" sz="1700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transmettent l’information</a:t>
            </a:r>
          </a:p>
          <a:p>
            <a:pPr marL="900113" lvl="1" defTabSz="450850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700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Visite à domicile possible si besoin</a:t>
            </a:r>
            <a:endParaRPr lang="fr-FR" altLang="fr-FR" sz="1700" dirty="0">
              <a:latin typeface="Georgia" panose="02040502050405020303" pitchFamily="18" charset="0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buSzPct val="85000"/>
              <a:defRPr/>
            </a:pPr>
            <a:endParaRPr lang="fr-FR" altLang="fr-FR" sz="1700" dirty="0">
              <a:latin typeface="Georgia" panose="02040502050405020303" pitchFamily="18" charset="0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buSzPct val="85000"/>
              <a:defRPr/>
            </a:pPr>
            <a:r>
              <a:rPr lang="fr-FR" altLang="fr-FR" b="1" dirty="0">
                <a:solidFill>
                  <a:srgbClr val="FF9999"/>
                </a:solidFill>
              </a:rPr>
              <a:t>	Tout ce qui est dit dans le bureau reste confidentiel.</a:t>
            </a:r>
          </a:p>
          <a:p>
            <a:pPr marL="457200" lvl="1" indent="0" algn="just">
              <a:lnSpc>
                <a:spcPct val="90000"/>
              </a:lnSpc>
              <a:spcBef>
                <a:spcPts val="425"/>
              </a:spcBef>
              <a:buClr>
                <a:srgbClr val="0070C0"/>
              </a:buClr>
              <a:buSzPct val="85000"/>
              <a:buNone/>
            </a:pPr>
            <a:endParaRPr lang="fr-FR" altLang="fr-FR" sz="1800" dirty="0"/>
          </a:p>
        </p:txBody>
      </p:sp>
      <p:pic>
        <p:nvPicPr>
          <p:cNvPr id="14338" name="Picture 2" descr="Les domaines d&amp;#39;intervention de l&amp;#39;assistante sociale du travail | CO-RÉSO"/>
          <p:cNvPicPr>
            <a:picLocks noChangeAspect="1" noChangeArrowheads="1"/>
          </p:cNvPicPr>
          <p:nvPr/>
        </p:nvPicPr>
        <p:blipFill>
          <a:blip r:embed="rId3"/>
          <a:srcRect l="32564" t="33433" r="38379" b="37808"/>
          <a:stretch>
            <a:fillRect/>
          </a:stretch>
        </p:blipFill>
        <p:spPr bwMode="auto">
          <a:xfrm>
            <a:off x="9289773" y="1417983"/>
            <a:ext cx="2146317" cy="1868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8550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65043" y="640657"/>
            <a:ext cx="8746435" cy="750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6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646B86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46B86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eorgia" panose="02040502050405020303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600" dirty="0" smtClean="0">
                <a:solidFill>
                  <a:schemeClr val="accent1"/>
                </a:solidFill>
                <a:latin typeface="+mj-lt"/>
              </a:rPr>
              <a:t>La psychologue de l’Education Nationale (Chargée de l’orientation) : 	</a:t>
            </a:r>
            <a:endParaRPr lang="fr-FR" altLang="fr-FR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49B385C1-992A-458C-A962-83853BBC128C}"/>
              </a:ext>
            </a:extLst>
          </p:cNvPr>
          <p:cNvSpPr txBox="1">
            <a:spLocks/>
          </p:cNvSpPr>
          <p:nvPr/>
        </p:nvSpPr>
        <p:spPr>
          <a:xfrm>
            <a:off x="812244" y="1683026"/>
            <a:ext cx="9232903" cy="45057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Présente </a:t>
            </a:r>
            <a:r>
              <a:rPr lang="fr-FR" altLang="fr-FR" dirty="0" smtClean="0"/>
              <a:t>le mardi matin une semaine sur deux et le mercredi matin </a:t>
            </a:r>
          </a:p>
          <a:p>
            <a:endParaRPr lang="fr-FR" altLang="fr-FR" dirty="0" smtClean="0"/>
          </a:p>
          <a:p>
            <a:r>
              <a:rPr lang="fr-FR" altLang="fr-FR" dirty="0" smtClean="0">
                <a:cs typeface="Arial" panose="020B0604020202020204" pitchFamily="34" charset="0"/>
              </a:rPr>
              <a:t>Permanences au Centre </a:t>
            </a:r>
            <a:r>
              <a:rPr lang="fr-FR" altLang="fr-FR" dirty="0">
                <a:cs typeface="Arial" panose="020B0604020202020204" pitchFamily="34" charset="0"/>
              </a:rPr>
              <a:t>d’information et d’Orientation (CIO) </a:t>
            </a:r>
            <a:r>
              <a:rPr lang="fr-FR" altLang="fr-FR" dirty="0" smtClean="0">
                <a:cs typeface="Arial" panose="020B0604020202020204" pitchFamily="34" charset="0"/>
              </a:rPr>
              <a:t>de Loches le </a:t>
            </a:r>
            <a:r>
              <a:rPr lang="fr-FR" altLang="fr-FR" dirty="0">
                <a:cs typeface="Arial" panose="020B0604020202020204" pitchFamily="34" charset="0"/>
              </a:rPr>
              <a:t>lundi </a:t>
            </a:r>
            <a:r>
              <a:rPr lang="fr-FR" altLang="fr-FR" dirty="0" smtClean="0">
                <a:cs typeface="Arial" panose="020B0604020202020204" pitchFamily="34" charset="0"/>
              </a:rPr>
              <a:t>après-midi et le mercredi après-midi </a:t>
            </a:r>
            <a:r>
              <a:rPr lang="fr-FR" altLang="fr-FR" dirty="0">
                <a:cs typeface="Arial" panose="020B0604020202020204" pitchFamily="34" charset="0"/>
              </a:rPr>
              <a:t>y compris pendant les vacances </a:t>
            </a:r>
            <a:r>
              <a:rPr lang="fr-FR" altLang="fr-FR" dirty="0" smtClean="0">
                <a:cs typeface="Arial" panose="020B0604020202020204" pitchFamily="34" charset="0"/>
              </a:rPr>
              <a:t>scolaires</a:t>
            </a:r>
          </a:p>
          <a:p>
            <a:endParaRPr lang="fr-FR" altLang="fr-FR" dirty="0" smtClean="0"/>
          </a:p>
          <a:p>
            <a:pPr>
              <a:lnSpc>
                <a:spcPct val="80000"/>
              </a:lnSpc>
              <a:buSzPct val="85000"/>
              <a:defRPr/>
            </a:pPr>
            <a:r>
              <a:rPr lang="fr-FR" altLang="fr-FR" dirty="0"/>
              <a:t> </a:t>
            </a:r>
            <a:r>
              <a:rPr lang="fr-FR" altLang="fr-FR" b="1" dirty="0">
                <a:latin typeface="Georgia" panose="02040502050405020303" pitchFamily="18" charset="0"/>
                <a:cs typeface="Arial Unicode MS" panose="020B0604020202020204" pitchFamily="34" charset="-128"/>
              </a:rPr>
              <a:t>Ses missions au </a:t>
            </a:r>
            <a:r>
              <a:rPr lang="fr-FR" altLang="fr-FR" b="1" dirty="0" smtClean="0">
                <a:latin typeface="Georgia" panose="02040502050405020303" pitchFamily="18" charset="0"/>
                <a:cs typeface="Arial Unicode MS" panose="020B0604020202020204" pitchFamily="34" charset="-128"/>
              </a:rPr>
              <a:t>lycée: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Orientation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Ecoute</a:t>
            </a:r>
            <a:endParaRPr lang="fr-FR" altLang="fr-FR" sz="1800" dirty="0"/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/>
              <a:t>Conseil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/>
              <a:t>Information</a:t>
            </a:r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None/>
              <a:defRPr/>
            </a:pPr>
            <a:endParaRPr lang="fr-FR" altLang="fr-FR" sz="1800" dirty="0" smtClean="0"/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None/>
              <a:defRPr/>
            </a:pPr>
            <a:r>
              <a:rPr lang="fr-FR" altLang="fr-FR" sz="1800" b="1" dirty="0" smtClean="0">
                <a:solidFill>
                  <a:srgbClr val="FF9999"/>
                </a:solidFill>
              </a:rPr>
              <a:t>Tout ce qui est dit dans le bureau reste confidentiel.</a:t>
            </a:r>
            <a:endParaRPr lang="fr-FR" sz="1800" dirty="0" smtClean="0"/>
          </a:p>
          <a:p>
            <a:pPr marL="687388" lvl="1">
              <a:lnSpc>
                <a:spcPct val="80000"/>
              </a:lnSpc>
              <a:buClr>
                <a:srgbClr val="0070C0"/>
              </a:buClr>
              <a:buSzPct val="85000"/>
              <a:buNone/>
              <a:defRPr/>
            </a:pPr>
            <a:endParaRPr lang="fr-FR" altLang="fr-FR" sz="1800" dirty="0"/>
          </a:p>
          <a:p>
            <a:pPr marL="457200" lvl="1" indent="0" algn="just">
              <a:lnSpc>
                <a:spcPct val="90000"/>
              </a:lnSpc>
              <a:spcBef>
                <a:spcPts val="425"/>
              </a:spcBef>
              <a:buClr>
                <a:srgbClr val="0070C0"/>
              </a:buClr>
              <a:buSzPct val="85000"/>
              <a:buNone/>
            </a:pPr>
            <a:endParaRPr lang="fr-FR" altLang="fr-FR" sz="1800" dirty="0"/>
          </a:p>
        </p:txBody>
      </p:sp>
      <p:pic>
        <p:nvPicPr>
          <p:cNvPr id="12290" name="Picture 2" descr="Comment contacter la psychologue scolaire ? – Bessines-moi un collège"/>
          <p:cNvPicPr>
            <a:picLocks noChangeAspect="1" noChangeArrowheads="1"/>
          </p:cNvPicPr>
          <p:nvPr/>
        </p:nvPicPr>
        <p:blipFill>
          <a:blip r:embed="rId3"/>
          <a:srcRect l="18716" r="38432"/>
          <a:stretch>
            <a:fillRect/>
          </a:stretch>
        </p:blipFill>
        <p:spPr bwMode="auto">
          <a:xfrm>
            <a:off x="10296939" y="172278"/>
            <a:ext cx="1591299" cy="274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680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D2233B-5181-4A5B-972A-B1AB2017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Lycée Polyvalent Thérèse </a:t>
            </a:r>
            <a:r>
              <a:rPr lang="fr-FR" dirty="0" err="1" smtClean="0"/>
              <a:t>Planiol</a:t>
            </a:r>
            <a:r>
              <a:rPr lang="fr-FR" dirty="0" smtClean="0"/>
              <a:t> en quelques chiffres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2CBFB3-A34B-4AC4-871C-C76CDA6D6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 </a:t>
            </a:r>
            <a:r>
              <a:rPr lang="fr-FR" sz="2800" dirty="0" smtClean="0"/>
              <a:t>Lycée accueillera 1135 élèves :</a:t>
            </a:r>
            <a:endParaRPr lang="fr-FR" sz="2800" dirty="0"/>
          </a:p>
          <a:p>
            <a:pPr lvl="1"/>
            <a:r>
              <a:rPr lang="fr-FR" sz="2000" dirty="0" smtClean="0"/>
              <a:t>Voie générale et technologique (site Delvaux) : 846 élèves</a:t>
            </a:r>
            <a:endParaRPr lang="fr-FR" sz="2000" dirty="0"/>
          </a:p>
          <a:p>
            <a:pPr lvl="1"/>
            <a:r>
              <a:rPr lang="fr-FR" sz="2000" dirty="0" smtClean="0"/>
              <a:t>Voie professionnelle (site Prébendes) : 263 élèves</a:t>
            </a:r>
          </a:p>
          <a:p>
            <a:pPr lvl="2"/>
            <a:r>
              <a:rPr lang="fr-FR" sz="2000" dirty="0" smtClean="0"/>
              <a:t>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Prépa-Métiers : 23 élèves</a:t>
            </a:r>
          </a:p>
          <a:p>
            <a:pPr lvl="2"/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année de CAP : 26 élèves</a:t>
            </a:r>
          </a:p>
          <a:p>
            <a:pPr lvl="2"/>
            <a:r>
              <a:rPr lang="fr-FR" sz="2000" dirty="0" smtClean="0"/>
              <a:t>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Professionnelle : 76 élèves</a:t>
            </a:r>
            <a:endParaRPr lang="fr-FR" sz="2000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7334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Lycée Polyvalent Thérèse </a:t>
            </a:r>
            <a:r>
              <a:rPr lang="fr-FR" dirty="0" err="1" smtClean="0"/>
              <a:t>Planiol</a:t>
            </a:r>
            <a:r>
              <a:rPr lang="fr-FR" dirty="0" smtClean="0"/>
              <a:t> en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578" y="1855789"/>
            <a:ext cx="10308718" cy="4730541"/>
          </a:xfrm>
        </p:spPr>
        <p:txBody>
          <a:bodyPr>
            <a:normAutofit/>
          </a:bodyPr>
          <a:lstStyle/>
          <a:p>
            <a:r>
              <a:rPr lang="fr-FR" dirty="0" smtClean="0"/>
              <a:t>Réussite aux examens </a:t>
            </a:r>
          </a:p>
          <a:p>
            <a:pPr lvl="1"/>
            <a:r>
              <a:rPr lang="fr-FR" dirty="0" smtClean="0"/>
              <a:t>Diplôme National du Brevet Professionnel (DNB Pro): 72,7%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Certificat d’Aptitude Professionnelle (CAP) :</a:t>
            </a:r>
          </a:p>
          <a:p>
            <a:pPr lvl="2"/>
            <a:r>
              <a:rPr lang="fr-FR" dirty="0" smtClean="0"/>
              <a:t>CAP ATMFC  : 83.3 %</a:t>
            </a:r>
          </a:p>
          <a:p>
            <a:pPr lvl="2"/>
            <a:r>
              <a:rPr lang="fr-FR" dirty="0" smtClean="0"/>
              <a:t>CAP EPC : 91.7%</a:t>
            </a:r>
          </a:p>
          <a:p>
            <a:pPr lvl="1"/>
            <a:r>
              <a:rPr lang="fr-FR" dirty="0" smtClean="0"/>
              <a:t>Baccalauréat Professionnel (Bac Pro) :</a:t>
            </a:r>
          </a:p>
          <a:p>
            <a:pPr lvl="2"/>
            <a:r>
              <a:rPr lang="fr-FR" dirty="0" smtClean="0"/>
              <a:t>Bac Pro TMA : 66,7 %</a:t>
            </a:r>
          </a:p>
          <a:p>
            <a:pPr lvl="2"/>
            <a:r>
              <a:rPr lang="fr-FR" dirty="0" smtClean="0"/>
              <a:t>Bac Pro </a:t>
            </a:r>
            <a:r>
              <a:rPr lang="fr-FR" dirty="0" err="1" smtClean="0"/>
              <a:t>Dec</a:t>
            </a:r>
            <a:r>
              <a:rPr lang="fr-FR" dirty="0" smtClean="0"/>
              <a:t> : 90 %</a:t>
            </a:r>
          </a:p>
          <a:p>
            <a:pPr lvl="2"/>
            <a:r>
              <a:rPr lang="fr-FR" dirty="0" smtClean="0"/>
              <a:t>Bac Pro SN : 93,3 %</a:t>
            </a:r>
          </a:p>
          <a:p>
            <a:pPr lvl="2"/>
            <a:r>
              <a:rPr lang="fr-FR" dirty="0" smtClean="0"/>
              <a:t>Bac Pro MA : 83,3 %</a:t>
            </a:r>
          </a:p>
          <a:p>
            <a:pPr lvl="2"/>
            <a:r>
              <a:rPr lang="fr-FR" dirty="0" smtClean="0"/>
              <a:t>Bac Pro MC : 76,5%</a:t>
            </a:r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2054" name="Picture 6" descr="Résultat de recherche d'images pour &quot;brevet des collèg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22" y="1525216"/>
            <a:ext cx="1616973" cy="1231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BAC-PRO-O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14" y="4452731"/>
            <a:ext cx="2830493" cy="2131626"/>
          </a:xfrm>
          <a:prstGeom prst="rect">
            <a:avLst/>
          </a:prstGeom>
        </p:spPr>
      </p:pic>
      <p:pic>
        <p:nvPicPr>
          <p:cNvPr id="7" name="Image 6" descr="Diplôme-CAP-300x2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4" y="2699731"/>
            <a:ext cx="2345636" cy="1665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0992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F1BFC3-CA26-4905-895B-3F15BCC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12" y="172278"/>
            <a:ext cx="9051283" cy="1320800"/>
          </a:xfrm>
        </p:spPr>
        <p:txBody>
          <a:bodyPr/>
          <a:lstStyle/>
          <a:p>
            <a:r>
              <a:rPr lang="fr-FR" dirty="0" smtClean="0"/>
              <a:t>Ensemble pour la réussite de chaque élève</a:t>
            </a:r>
            <a:endParaRPr lang="fr-FR" dirty="0"/>
          </a:p>
        </p:txBody>
      </p:sp>
      <p:sp>
        <p:nvSpPr>
          <p:cNvPr id="5" name="Rectangle avec flèche vers la gauche 4"/>
          <p:cNvSpPr/>
          <p:nvPr/>
        </p:nvSpPr>
        <p:spPr>
          <a:xfrm>
            <a:off x="8308462" y="1945026"/>
            <a:ext cx="2873326" cy="3028013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Relation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de confiance entre le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lycée, </a:t>
            </a:r>
            <a:r>
              <a:rPr lang="fr-FR" altLang="fr-FR" b="1" dirty="0">
                <a:solidFill>
                  <a:schemeClr val="bg1"/>
                </a:solidFill>
                <a:latin typeface="Arial" panose="020B0604020202020204" pitchFamily="34" charset="0"/>
              </a:rPr>
              <a:t>l'élève et ses </a:t>
            </a:r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parents </a:t>
            </a:r>
          </a:p>
          <a:p>
            <a:pPr algn="ctr"/>
            <a:r>
              <a:rPr lang="fr-FR" altLang="fr-FR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</a:p>
          <a:p>
            <a:pPr algn="ctr"/>
            <a:r>
              <a:rPr lang="fr-FR" altLang="fr-F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Clé de la réussite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074" y="829890"/>
            <a:ext cx="10785796" cy="4649884"/>
          </a:xfrm>
        </p:spPr>
        <p:txBody>
          <a:bodyPr>
            <a:noAutofit/>
          </a:bodyPr>
          <a:lstStyle/>
          <a:p>
            <a:r>
              <a:rPr lang="fr-FR" sz="2400" dirty="0" smtClean="0"/>
              <a:t>Les élèves </a:t>
            </a:r>
          </a:p>
          <a:p>
            <a:pPr lvl="1"/>
            <a:r>
              <a:rPr lang="fr-FR" sz="2400" dirty="0" smtClean="0"/>
              <a:t>Respect</a:t>
            </a:r>
          </a:p>
          <a:p>
            <a:pPr lvl="1"/>
            <a:r>
              <a:rPr lang="fr-FR" sz="2400" dirty="0" smtClean="0"/>
              <a:t>Implication dans le travail et dans les activités </a:t>
            </a:r>
          </a:p>
          <a:p>
            <a:pPr lvl="1">
              <a:buNone/>
            </a:pPr>
            <a:r>
              <a:rPr lang="fr-FR" sz="2400" dirty="0" smtClean="0"/>
              <a:t>	proposées, y compris les PFMP</a:t>
            </a:r>
          </a:p>
          <a:p>
            <a:r>
              <a:rPr lang="fr-FR" sz="2400" dirty="0" smtClean="0"/>
              <a:t>Les responsables légaux </a:t>
            </a:r>
          </a:p>
          <a:p>
            <a:pPr lvl="1"/>
            <a:r>
              <a:rPr lang="fr-FR" sz="2400" dirty="0" smtClean="0"/>
              <a:t>Accompagner l’élève dans sa scolarité</a:t>
            </a:r>
          </a:p>
          <a:p>
            <a:pPr lvl="1"/>
            <a:r>
              <a:rPr lang="fr-FR" sz="2400" dirty="0" smtClean="0"/>
              <a:t>Signaler toute difficulté rencontrée</a:t>
            </a:r>
          </a:p>
          <a:p>
            <a:r>
              <a:rPr lang="fr-FR" sz="2400" dirty="0" smtClean="0"/>
              <a:t>Personnel du lycée</a:t>
            </a:r>
          </a:p>
          <a:p>
            <a:pPr lvl="1"/>
            <a:r>
              <a:rPr lang="fr-FR" sz="2400" dirty="0" smtClean="0"/>
              <a:t>Favoriser la réussite de tous</a:t>
            </a:r>
          </a:p>
          <a:p>
            <a:pPr lvl="1"/>
            <a:r>
              <a:rPr lang="fr-FR" sz="2400" dirty="0" smtClean="0"/>
              <a:t>Accompagner les élèves et leurs représentants légaux</a:t>
            </a:r>
          </a:p>
          <a:p>
            <a:pPr lvl="1"/>
            <a:r>
              <a:rPr lang="fr-FR" sz="2400" dirty="0" smtClean="0"/>
              <a:t>Développer le bien vivre au lycée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352466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265044"/>
            <a:ext cx="8596668" cy="1320800"/>
          </a:xfrm>
        </p:spPr>
        <p:txBody>
          <a:bodyPr/>
          <a:lstStyle/>
          <a:p>
            <a:r>
              <a:rPr lang="fr-FR" dirty="0" smtClean="0"/>
              <a:t>Périodes de Formation en Milieu Professionnel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838" y="1590261"/>
            <a:ext cx="8718457" cy="4199310"/>
          </a:xfrm>
        </p:spPr>
        <p:txBody>
          <a:bodyPr>
            <a:noAutofit/>
          </a:bodyPr>
          <a:lstStyle/>
          <a:p>
            <a:r>
              <a:rPr lang="fr-FR" sz="2400" dirty="0" smtClean="0"/>
              <a:t>Obligatoires pour obtenir le diplôme préparé</a:t>
            </a:r>
          </a:p>
          <a:p>
            <a:r>
              <a:rPr lang="fr-FR" sz="2400" dirty="0" smtClean="0"/>
              <a:t>521 : CAP ATMFC</a:t>
            </a:r>
          </a:p>
          <a:p>
            <a:pPr lvl="1"/>
            <a:r>
              <a:rPr lang="fr-FR" sz="2400" dirty="0" smtClean="0"/>
              <a:t>Du 09 janvier au 29 janvier</a:t>
            </a:r>
          </a:p>
          <a:p>
            <a:pPr lvl="1"/>
            <a:r>
              <a:rPr lang="fr-FR" sz="2400" dirty="0" smtClean="0"/>
              <a:t>Du 12 juin au 09 juillet</a:t>
            </a:r>
          </a:p>
          <a:p>
            <a:r>
              <a:rPr lang="fr-FR" sz="2400" dirty="0" smtClean="0"/>
              <a:t>522 : CAP EPC</a:t>
            </a:r>
          </a:p>
          <a:p>
            <a:pPr lvl="1"/>
            <a:r>
              <a:rPr lang="fr-FR" sz="2400" dirty="0" smtClean="0"/>
              <a:t>Du 09 janvier au 29 janvier</a:t>
            </a:r>
          </a:p>
          <a:p>
            <a:pPr lvl="1"/>
            <a:r>
              <a:rPr lang="fr-FR" sz="2400" dirty="0" smtClean="0"/>
              <a:t>Du 5 juin au 02 juillet</a:t>
            </a:r>
          </a:p>
          <a:p>
            <a:r>
              <a:rPr lang="fr-FR" sz="2400" dirty="0" smtClean="0"/>
              <a:t>531 : 2</a:t>
            </a:r>
            <a:r>
              <a:rPr lang="fr-FR" sz="2400" baseline="30000" dirty="0" smtClean="0"/>
              <a:t>nd</a:t>
            </a:r>
            <a:r>
              <a:rPr lang="fr-FR" sz="2400" dirty="0" smtClean="0"/>
              <a:t> Pro MRC</a:t>
            </a:r>
          </a:p>
          <a:p>
            <a:pPr lvl="1"/>
            <a:r>
              <a:rPr lang="fr-FR" sz="2400" dirty="0" smtClean="0"/>
              <a:t>Du 23 janvier au 12 févier</a:t>
            </a:r>
          </a:p>
          <a:p>
            <a:pPr lvl="1"/>
            <a:r>
              <a:rPr lang="fr-FR" sz="2400" dirty="0" smtClean="0"/>
              <a:t>Du 12 juin au 02 juillet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1301</TotalTime>
  <Words>814</Words>
  <Application>Microsoft Office PowerPoint</Application>
  <PresentationFormat>Personnalisé</PresentationFormat>
  <Paragraphs>160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Facette</vt:lpstr>
      <vt:lpstr>Réunion Rentrée  Vendredi 16 septembre </vt:lpstr>
      <vt:lpstr>Une équipe à votre écoute</vt:lpstr>
      <vt:lpstr>Diapositive 3</vt:lpstr>
      <vt:lpstr>Diapositive 4</vt:lpstr>
      <vt:lpstr>Diapositive 5</vt:lpstr>
      <vt:lpstr>Le Lycée Polyvalent Thérèse Planiol en quelques chiffres</vt:lpstr>
      <vt:lpstr>Le Lycée Polyvalent Thérèse Planiol en quelques chiffres</vt:lpstr>
      <vt:lpstr>Ensemble pour la réussite de chaque élève</vt:lpstr>
      <vt:lpstr>Périodes de Formation en Milieu Professionnel</vt:lpstr>
      <vt:lpstr>Périodes de Formation en Milieu Professionnel</vt:lpstr>
      <vt:lpstr>Activer son compte Educonnect</vt:lpstr>
      <vt:lpstr>Activer son compte Educonnect</vt:lpstr>
      <vt:lpstr>Activer son compte Educonnect</vt:lpstr>
      <vt:lpstr>Vie scolaire </vt:lpstr>
      <vt:lpstr>Des aides possibles</vt:lpstr>
      <vt:lpstr>Vos questions</vt:lpstr>
      <vt:lpstr>Salles pour rencontrer le 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 6ème  Lundi 18 mars 2018</dc:title>
  <dc:creator>Estelle LABAUME</dc:creator>
  <cp:lastModifiedBy>provadj1</cp:lastModifiedBy>
  <cp:revision>126</cp:revision>
  <cp:lastPrinted>2017-09-18T09:09:31Z</cp:lastPrinted>
  <dcterms:created xsi:type="dcterms:W3CDTF">2017-09-13T18:44:28Z</dcterms:created>
  <dcterms:modified xsi:type="dcterms:W3CDTF">2022-09-16T11:42:54Z</dcterms:modified>
</cp:coreProperties>
</file>