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0" r:id="rId3"/>
    <p:sldId id="317" r:id="rId4"/>
    <p:sldId id="310" r:id="rId5"/>
    <p:sldId id="312" r:id="rId6"/>
    <p:sldId id="311" r:id="rId7"/>
    <p:sldId id="305" r:id="rId8"/>
    <p:sldId id="318" r:id="rId9"/>
    <p:sldId id="309" r:id="rId10"/>
  </p:sldIdLst>
  <p:sldSz cx="9144000" cy="6858000" type="screen4x3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760" autoAdjust="0"/>
  </p:normalViewPr>
  <p:slideViewPr>
    <p:cSldViewPr>
      <p:cViewPr>
        <p:scale>
          <a:sx n="75" d="100"/>
          <a:sy n="75" d="100"/>
        </p:scale>
        <p:origin x="-12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370016s\prov\perso\rentr&#233;e%202022\stat%20parcoursup\stat%20voeux%20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/>
          <a:lstStyle/>
          <a:p>
            <a:pPr>
              <a:defRPr/>
            </a:pPr>
            <a:r>
              <a:rPr lang="fr-FR"/>
              <a:t>Voeux post</a:t>
            </a:r>
            <a:r>
              <a:rPr lang="fr-FR" baseline="0"/>
              <a:t> bac 2022</a:t>
            </a:r>
            <a:endParaRPr lang="fr-FR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cat>
            <c:strRef>
              <c:f>général!$A$3:$A$14</c:f>
              <c:strCache>
                <c:ptCount val="12"/>
                <c:pt idx="0">
                  <c:v>L1</c:v>
                </c:pt>
                <c:pt idx="1">
                  <c:v>STS</c:v>
                </c:pt>
                <c:pt idx="2">
                  <c:v>BUT</c:v>
                </c:pt>
                <c:pt idx="3">
                  <c:v>CPGE</c:v>
                </c:pt>
                <c:pt idx="4">
                  <c:v>Ingénieur</c:v>
                </c:pt>
                <c:pt idx="5">
                  <c:v>commerce</c:v>
                </c:pt>
                <c:pt idx="6">
                  <c:v>architecture</c:v>
                </c:pt>
                <c:pt idx="7">
                  <c:v>Arts</c:v>
                </c:pt>
                <c:pt idx="8">
                  <c:v>Science po</c:v>
                </c:pt>
                <c:pt idx="9">
                  <c:v>sanit &amp; social</c:v>
                </c:pt>
                <c:pt idx="10">
                  <c:v>vétérinaire</c:v>
                </c:pt>
                <c:pt idx="11">
                  <c:v>autre</c:v>
                </c:pt>
              </c:strCache>
            </c:strRef>
          </c:cat>
          <c:val>
            <c:numRef>
              <c:f>général!$B$3:$B$14</c:f>
              <c:numCache>
                <c:formatCode>General</c:formatCode>
                <c:ptCount val="12"/>
                <c:pt idx="0">
                  <c:v>1062</c:v>
                </c:pt>
                <c:pt idx="1">
                  <c:v>330</c:v>
                </c:pt>
                <c:pt idx="2">
                  <c:v>422</c:v>
                </c:pt>
                <c:pt idx="3">
                  <c:v>270</c:v>
                </c:pt>
                <c:pt idx="4">
                  <c:v>55</c:v>
                </c:pt>
                <c:pt idx="5">
                  <c:v>15</c:v>
                </c:pt>
                <c:pt idx="6">
                  <c:v>9</c:v>
                </c:pt>
                <c:pt idx="7">
                  <c:v>7</c:v>
                </c:pt>
                <c:pt idx="8">
                  <c:v>9</c:v>
                </c:pt>
                <c:pt idx="9">
                  <c:v>38</c:v>
                </c:pt>
                <c:pt idx="10">
                  <c:v>3</c:v>
                </c:pt>
                <c:pt idx="11">
                  <c:v>5</c:v>
                </c:pt>
              </c:numCache>
            </c:numRef>
          </c:val>
        </c:ser>
        <c:ser>
          <c:idx val="1"/>
          <c:order val="1"/>
          <c:dLbls>
            <c:showVal val="1"/>
          </c:dLbls>
          <c:cat>
            <c:strRef>
              <c:f>général!$A$3:$A$14</c:f>
              <c:strCache>
                <c:ptCount val="12"/>
                <c:pt idx="0">
                  <c:v>L1</c:v>
                </c:pt>
                <c:pt idx="1">
                  <c:v>STS</c:v>
                </c:pt>
                <c:pt idx="2">
                  <c:v>BUT</c:v>
                </c:pt>
                <c:pt idx="3">
                  <c:v>CPGE</c:v>
                </c:pt>
                <c:pt idx="4">
                  <c:v>Ingénieur</c:v>
                </c:pt>
                <c:pt idx="5">
                  <c:v>commerce</c:v>
                </c:pt>
                <c:pt idx="6">
                  <c:v>architecture</c:v>
                </c:pt>
                <c:pt idx="7">
                  <c:v>Arts</c:v>
                </c:pt>
                <c:pt idx="8">
                  <c:v>Science po</c:v>
                </c:pt>
                <c:pt idx="9">
                  <c:v>sanit &amp; social</c:v>
                </c:pt>
                <c:pt idx="10">
                  <c:v>vétérinaire</c:v>
                </c:pt>
                <c:pt idx="11">
                  <c:v>autre</c:v>
                </c:pt>
              </c:strCache>
            </c:strRef>
          </c:cat>
          <c:val>
            <c:numRef>
              <c:f>général!$C$3:$C$14</c:f>
              <c:numCache>
                <c:formatCode>General</c:formatCode>
                <c:ptCount val="12"/>
                <c:pt idx="0">
                  <c:v>115</c:v>
                </c:pt>
                <c:pt idx="1">
                  <c:v>10</c:v>
                </c:pt>
                <c:pt idx="2">
                  <c:v>24</c:v>
                </c:pt>
                <c:pt idx="3">
                  <c:v>22</c:v>
                </c:pt>
                <c:pt idx="4">
                  <c:v>10</c:v>
                </c:pt>
                <c:pt idx="5">
                  <c:v>3</c:v>
                </c:pt>
                <c:pt idx="6">
                  <c:v>1</c:v>
                </c:pt>
                <c:pt idx="7">
                  <c:v>2</c:v>
                </c:pt>
                <c:pt idx="9">
                  <c:v>8</c:v>
                </c:pt>
                <c:pt idx="11">
                  <c:v>6</c:v>
                </c:pt>
              </c:numCache>
            </c:numRef>
          </c:val>
        </c:ser>
        <c:axId val="101473664"/>
        <c:axId val="102040704"/>
      </c:barChart>
      <c:catAx>
        <c:axId val="101473664"/>
        <c:scaling>
          <c:orientation val="minMax"/>
        </c:scaling>
        <c:axPos val="l"/>
        <c:majorTickMark val="none"/>
        <c:tickLblPos val="nextTo"/>
        <c:crossAx val="102040704"/>
        <c:crosses val="autoZero"/>
        <c:auto val="1"/>
        <c:lblAlgn val="ctr"/>
        <c:lblOffset val="100"/>
      </c:catAx>
      <c:valAx>
        <c:axId val="102040704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101473664"/>
        <c:crosses val="autoZero"/>
        <c:crossBetween val="between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C31F0-44F5-409C-973A-6FD9CD02040C}" type="datetimeFigureOut">
              <a:rPr lang="fr-FR" smtClean="0"/>
              <a:pPr/>
              <a:t>23/09/2022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B8BB0-9044-4003-8A89-8746B64CE5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550" cy="495952"/>
          </a:xfrm>
          <a:prstGeom prst="rect">
            <a:avLst/>
          </a:prstGeom>
        </p:spPr>
        <p:txBody>
          <a:bodyPr vert="horz" lIns="88249" tIns="44124" rIns="88249" bIns="4412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194" y="0"/>
            <a:ext cx="2946550" cy="495952"/>
          </a:xfrm>
          <a:prstGeom prst="rect">
            <a:avLst/>
          </a:prstGeom>
        </p:spPr>
        <p:txBody>
          <a:bodyPr vert="horz" lIns="88249" tIns="44124" rIns="88249" bIns="44124" rtlCol="0"/>
          <a:lstStyle>
            <a:lvl1pPr algn="r">
              <a:defRPr sz="1200"/>
            </a:lvl1pPr>
          </a:lstStyle>
          <a:p>
            <a:fld id="{10E1DE95-1688-4E53-BCA8-F0EE994DE08B}" type="datetimeFigureOut">
              <a:rPr lang="fr-FR" smtClean="0"/>
              <a:pPr/>
              <a:t>23/09/2022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0937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49" tIns="44124" rIns="88249" bIns="441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623" y="4716160"/>
            <a:ext cx="5440019" cy="4468185"/>
          </a:xfrm>
          <a:prstGeom prst="rect">
            <a:avLst/>
          </a:prstGeom>
        </p:spPr>
        <p:txBody>
          <a:bodyPr vert="horz" lIns="88249" tIns="44124" rIns="88249" bIns="4412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2321"/>
            <a:ext cx="2946550" cy="495952"/>
          </a:xfrm>
          <a:prstGeom prst="rect">
            <a:avLst/>
          </a:prstGeom>
        </p:spPr>
        <p:txBody>
          <a:bodyPr vert="horz" lIns="88249" tIns="44124" rIns="88249" bIns="4412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194" y="9432321"/>
            <a:ext cx="2946550" cy="495952"/>
          </a:xfrm>
          <a:prstGeom prst="rect">
            <a:avLst/>
          </a:prstGeom>
        </p:spPr>
        <p:txBody>
          <a:bodyPr vert="horz" lIns="88249" tIns="44124" rIns="88249" bIns="44124" rtlCol="0" anchor="b"/>
          <a:lstStyle>
            <a:lvl1pPr algn="r">
              <a:defRPr sz="1200"/>
            </a:lvl1pPr>
          </a:lstStyle>
          <a:p>
            <a:fld id="{0FD34713-73C9-45D9-99B3-31A5B073D0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3B9D-9C97-4BA7-A87A-6DFE347B1CBE}" type="datetimeFigureOut">
              <a:rPr lang="fr-FR" smtClean="0"/>
              <a:pPr/>
              <a:t>23/09/2022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C137-CDA1-4353-A95D-82353EE73B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3B9D-9C97-4BA7-A87A-6DFE347B1CBE}" type="datetimeFigureOut">
              <a:rPr lang="fr-FR" smtClean="0"/>
              <a:pPr/>
              <a:t>23/09/2022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C137-CDA1-4353-A95D-82353EE73B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3B9D-9C97-4BA7-A87A-6DFE347B1CBE}" type="datetimeFigureOut">
              <a:rPr lang="fr-FR" smtClean="0"/>
              <a:pPr/>
              <a:t>23/09/2022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C137-CDA1-4353-A95D-82353EE73B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3B9D-9C97-4BA7-A87A-6DFE347B1CBE}" type="datetimeFigureOut">
              <a:rPr lang="fr-FR" smtClean="0"/>
              <a:pPr/>
              <a:t>23/09/2022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C137-CDA1-4353-A95D-82353EE73B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3B9D-9C97-4BA7-A87A-6DFE347B1CBE}" type="datetimeFigureOut">
              <a:rPr lang="fr-FR" smtClean="0"/>
              <a:pPr/>
              <a:t>23/09/2022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C137-CDA1-4353-A95D-82353EE73B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3B9D-9C97-4BA7-A87A-6DFE347B1CBE}" type="datetimeFigureOut">
              <a:rPr lang="fr-FR" smtClean="0"/>
              <a:pPr/>
              <a:t>23/09/2022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C137-CDA1-4353-A95D-82353EE73B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3B9D-9C97-4BA7-A87A-6DFE347B1CBE}" type="datetimeFigureOut">
              <a:rPr lang="fr-FR" smtClean="0"/>
              <a:pPr/>
              <a:t>23/09/2022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C137-CDA1-4353-A95D-82353EE73B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3B9D-9C97-4BA7-A87A-6DFE347B1CBE}" type="datetimeFigureOut">
              <a:rPr lang="fr-FR" smtClean="0"/>
              <a:pPr/>
              <a:t>23/09/2022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C137-CDA1-4353-A95D-82353EE73B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3B9D-9C97-4BA7-A87A-6DFE347B1CBE}" type="datetimeFigureOut">
              <a:rPr lang="fr-FR" smtClean="0"/>
              <a:pPr/>
              <a:t>23/09/2022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C137-CDA1-4353-A95D-82353EE73B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3B9D-9C97-4BA7-A87A-6DFE347B1CBE}" type="datetimeFigureOut">
              <a:rPr lang="fr-FR" smtClean="0"/>
              <a:pPr/>
              <a:t>23/09/2022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C137-CDA1-4353-A95D-82353EE73B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3B9D-9C97-4BA7-A87A-6DFE347B1CBE}" type="datetimeFigureOut">
              <a:rPr lang="fr-FR" smtClean="0"/>
              <a:pPr/>
              <a:t>23/09/2022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C137-CDA1-4353-A95D-82353EE73B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23B9D-9C97-4BA7-A87A-6DFE347B1CBE}" type="datetimeFigureOut">
              <a:rPr lang="fr-FR" smtClean="0"/>
              <a:pPr/>
              <a:t>23/09/2022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DC137-CDA1-4353-A95D-82353EE73B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2000240"/>
            <a:ext cx="7772400" cy="2071702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Arial Black" pitchFamily="34" charset="0"/>
              </a:rPr>
              <a:t>INFORMATION</a:t>
            </a:r>
            <a:r>
              <a:rPr lang="fr-FR" dirty="0" smtClean="0"/>
              <a:t> </a:t>
            </a:r>
            <a:r>
              <a:rPr lang="fr-FR" dirty="0" smtClean="0">
                <a:latin typeface="Arial Black" pitchFamily="34" charset="0"/>
              </a:rPr>
              <a:t>DES PARENTS </a:t>
            </a:r>
            <a:r>
              <a:rPr lang="fr-FR" dirty="0" smtClean="0">
                <a:latin typeface="Arial Black" pitchFamily="34" charset="0"/>
              </a:rPr>
              <a:t/>
            </a:r>
            <a:br>
              <a:rPr lang="fr-FR" dirty="0" smtClean="0">
                <a:latin typeface="Arial Black" pitchFamily="34" charset="0"/>
              </a:rPr>
            </a:br>
            <a:r>
              <a:rPr lang="fr-FR" dirty="0" smtClean="0">
                <a:latin typeface="Arial Black" pitchFamily="34" charset="0"/>
              </a:rPr>
              <a:t>DE TERMINALE GENERALE </a:t>
            </a:r>
            <a:br>
              <a:rPr lang="fr-FR" dirty="0" smtClean="0">
                <a:latin typeface="Arial Black" pitchFamily="34" charset="0"/>
              </a:rPr>
            </a:br>
            <a:r>
              <a:rPr lang="fr-FR" dirty="0" smtClean="0">
                <a:latin typeface="Arial Black" pitchFamily="34" charset="0"/>
              </a:rPr>
              <a:t>Rentrée </a:t>
            </a:r>
            <a:r>
              <a:rPr lang="fr-FR" dirty="0" smtClean="0">
                <a:latin typeface="Arial Black" pitchFamily="34" charset="0"/>
              </a:rPr>
              <a:t>2022</a:t>
            </a:r>
            <a:endParaRPr lang="fr-FR" dirty="0">
              <a:latin typeface="Arial Black" pitchFamily="34" charset="0"/>
            </a:endParaRPr>
          </a:p>
        </p:txBody>
      </p:sp>
      <p:pic>
        <p:nvPicPr>
          <p:cNvPr id="4" name="Image 3" descr="logo planiol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85728"/>
            <a:ext cx="1662793" cy="751114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71472" y="4857760"/>
            <a:ext cx="8001056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Vendredi  23 SEPTEMBRE 2022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35696" y="620688"/>
            <a:ext cx="6519098" cy="8069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216000" indent="324000"/>
            <a:r>
              <a:rPr lang="fr-FR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L’organisation des enseignements </a:t>
            </a:r>
            <a:br>
              <a:rPr lang="fr-FR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fr-FR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en Terminale générale</a:t>
            </a:r>
          </a:p>
        </p:txBody>
      </p:sp>
      <p:pic>
        <p:nvPicPr>
          <p:cNvPr id="4" name="Image 3" descr="logo planiol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85728"/>
            <a:ext cx="1662793" cy="751114"/>
          </a:xfrm>
          <a:prstGeom prst="rect">
            <a:avLst/>
          </a:prstGeom>
        </p:spPr>
      </p:pic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899592" y="1700808"/>
          <a:ext cx="7704855" cy="45003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20134"/>
                <a:gridCol w="3740531"/>
                <a:gridCol w="1644190"/>
              </a:tblGrid>
              <a:tr h="67825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Modalités d’enseignement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Les matières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Les Horaires</a:t>
                      </a:r>
                      <a:endParaRPr lang="fr-FR" dirty="0"/>
                    </a:p>
                  </a:txBody>
                  <a:tcPr anchor="ctr"/>
                </a:tc>
              </a:tr>
              <a:tr h="392955">
                <a:tc rowSpan="6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Tronc Commun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Philosophie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4</a:t>
                      </a:r>
                      <a:r>
                        <a:rPr lang="fr-FR" b="1" baseline="0" dirty="0" smtClean="0"/>
                        <a:t> h</a:t>
                      </a:r>
                      <a:endParaRPr lang="fr-FR" b="1" dirty="0"/>
                    </a:p>
                  </a:txBody>
                  <a:tcPr/>
                </a:tc>
              </a:tr>
              <a:tr h="39295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Histoire Géo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3 h</a:t>
                      </a:r>
                      <a:endParaRPr lang="fr-FR" b="1" dirty="0"/>
                    </a:p>
                  </a:txBody>
                  <a:tcPr/>
                </a:tc>
              </a:tr>
              <a:tr h="39295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LVA  et LVB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4 h</a:t>
                      </a:r>
                      <a:endParaRPr lang="fr-FR" b="1" dirty="0"/>
                    </a:p>
                  </a:txBody>
                  <a:tcPr/>
                </a:tc>
              </a:tr>
              <a:tr h="39295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Enseignement scientifique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 h</a:t>
                      </a:r>
                      <a:endParaRPr lang="fr-FR" b="1" dirty="0"/>
                    </a:p>
                  </a:txBody>
                  <a:tcPr/>
                </a:tc>
              </a:tr>
              <a:tr h="41422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EPS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2 h</a:t>
                      </a:r>
                      <a:endParaRPr lang="fr-FR" b="1" dirty="0"/>
                    </a:p>
                  </a:txBody>
                  <a:tcPr/>
                </a:tc>
              </a:tr>
              <a:tr h="39295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EMC (enseignement</a:t>
                      </a:r>
                      <a:r>
                        <a:rPr lang="fr-FR" baseline="0" dirty="0" smtClean="0"/>
                        <a:t> moral et civique)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18h/an</a:t>
                      </a:r>
                      <a:endParaRPr lang="fr-FR" b="1" dirty="0"/>
                    </a:p>
                  </a:txBody>
                  <a:tcPr/>
                </a:tc>
              </a:tr>
              <a:tr h="399133">
                <a:tc row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Enseignements de Spécialités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Enseignement</a:t>
                      </a:r>
                      <a:r>
                        <a:rPr lang="fr-FR" baseline="0" dirty="0" smtClean="0"/>
                        <a:t> spécialité 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6 h</a:t>
                      </a:r>
                      <a:endParaRPr lang="fr-FR" b="1" dirty="0"/>
                    </a:p>
                  </a:txBody>
                  <a:tcPr anchor="ctr"/>
                </a:tc>
              </a:tr>
              <a:tr h="360040">
                <a:tc vMerge="1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Enseignement</a:t>
                      </a:r>
                      <a:r>
                        <a:rPr lang="fr-FR" baseline="0" dirty="0" smtClean="0"/>
                        <a:t> spécialité 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6 h</a:t>
                      </a:r>
                      <a:endParaRPr lang="fr-FR" b="1" dirty="0"/>
                    </a:p>
                  </a:txBody>
                  <a:tcPr anchor="ctr"/>
                </a:tc>
              </a:tr>
              <a:tr h="678252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Enseignements optionnels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Maximum</a:t>
                      </a:r>
                      <a:r>
                        <a:rPr lang="fr-FR" baseline="0" dirty="0" smtClean="0"/>
                        <a:t> 2 options + LCA latin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3h</a:t>
                      </a:r>
                      <a:endParaRPr lang="fr-FR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rgbClr val="990000"/>
              </a:buClr>
              <a:buFont typeface="Wingdings" pitchFamily="2" charset="2"/>
              <a:buChar char="Ø"/>
            </a:pPr>
            <a:endParaRPr lang="fr-FR" sz="4400">
              <a:solidFill>
                <a:srgbClr val="B27320"/>
              </a:solidFill>
              <a:latin typeface="Georgia" pitchFamily="18" charset="0"/>
            </a:endParaRPr>
          </a:p>
        </p:txBody>
      </p:sp>
      <p:pic>
        <p:nvPicPr>
          <p:cNvPr id="10" name="Image 9" descr="logo planiol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1472" y="285728"/>
            <a:ext cx="1662793" cy="751114"/>
          </a:xfrm>
          <a:prstGeom prst="rect">
            <a:avLst/>
          </a:prstGeom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563888" y="376590"/>
            <a:ext cx="5580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texte 8"/>
          <p:cNvSpPr>
            <a:spLocks noGrp="1"/>
          </p:cNvSpPr>
          <p:nvPr>
            <p:ph type="body" idx="1"/>
          </p:nvPr>
        </p:nvSpPr>
        <p:spPr>
          <a:xfrm>
            <a:off x="2915816" y="548680"/>
            <a:ext cx="5857916" cy="388949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fr-FR" dirty="0" smtClean="0"/>
              <a:t>Les épreuves terminales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403648" y="1916832"/>
          <a:ext cx="6912768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0119"/>
                <a:gridCol w="420264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Date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Epreuves</a:t>
                      </a:r>
                      <a:endParaRPr lang="fr-FR" dirty="0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20 -21 mars 2023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Epreuves écrites des enseignements de spécialités</a:t>
                      </a:r>
                      <a:endParaRPr lang="fr-F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14 Juin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Epreuve écrite de philosophie</a:t>
                      </a:r>
                      <a:endParaRPr lang="fr-F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19 au 30 juin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Grand Oral</a:t>
                      </a:r>
                      <a:endParaRPr lang="fr-FR" sz="2400" dirty="0"/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A partir du 4 juillet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Résultats du baccalauréat</a:t>
                      </a:r>
                      <a:endParaRPr lang="fr-FR" sz="2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Epreuves de rattrapage</a:t>
                      </a:r>
                      <a:endParaRPr lang="fr-FR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rgbClr val="990000"/>
              </a:buClr>
              <a:buFont typeface="Wingdings" pitchFamily="2" charset="2"/>
              <a:buChar char="Ø"/>
            </a:pPr>
            <a:endParaRPr lang="fr-FR" sz="4400">
              <a:solidFill>
                <a:srgbClr val="B27320"/>
              </a:solidFill>
              <a:latin typeface="Georgia" pitchFamily="18" charset="0"/>
            </a:endParaRPr>
          </a:p>
        </p:txBody>
      </p:sp>
      <p:pic>
        <p:nvPicPr>
          <p:cNvPr id="10" name="Image 9" descr="logo planiol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1472" y="285728"/>
            <a:ext cx="1662793" cy="751114"/>
          </a:xfrm>
          <a:prstGeom prst="rect">
            <a:avLst/>
          </a:prstGeom>
        </p:spPr>
      </p:pic>
      <p:sp>
        <p:nvSpPr>
          <p:cNvPr id="14" name="Espace réservé du texte 8"/>
          <p:cNvSpPr>
            <a:spLocks noGrp="1"/>
          </p:cNvSpPr>
          <p:nvPr>
            <p:ph type="body" idx="1"/>
          </p:nvPr>
        </p:nvSpPr>
        <p:spPr>
          <a:xfrm>
            <a:off x="3059832" y="836712"/>
            <a:ext cx="5857916" cy="388949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fr-FR" dirty="0" smtClean="0"/>
              <a:t>Les coefficients pour le contrôle continu</a:t>
            </a:r>
            <a:endParaRPr lang="fr-FR" dirty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827584" y="1412776"/>
          <a:ext cx="8000360" cy="5328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1656184"/>
                <a:gridCol w="1656184"/>
                <a:gridCol w="1663656"/>
              </a:tblGrid>
              <a:tr h="43918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r>
                        <a:rPr lang="fr-FR" baseline="30000" dirty="0" smtClean="0"/>
                        <a:t>ère</a:t>
                      </a:r>
                      <a:r>
                        <a:rPr lang="fr-FR" dirty="0" smtClean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Terminale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Total cycle</a:t>
                      </a:r>
                    </a:p>
                  </a:txBody>
                  <a:tcPr anchor="ctr"/>
                </a:tc>
              </a:tr>
              <a:tr h="43918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Enseignement Spé non poursuivi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</a:t>
                      </a:r>
                      <a:endParaRPr lang="fr-FR" dirty="0"/>
                    </a:p>
                  </a:txBody>
                  <a:tcPr anchor="ctr"/>
                </a:tc>
              </a:tr>
              <a:tr h="439184"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Hist</a:t>
                      </a:r>
                      <a:r>
                        <a:rPr lang="fr-FR" sz="1600" dirty="0" smtClean="0"/>
                        <a:t> Géo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 anchor="ctr"/>
                </a:tc>
              </a:tr>
              <a:tr h="43918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LVA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 anchor="ctr"/>
                </a:tc>
              </a:tr>
              <a:tr h="43918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LVB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 anchor="ctr"/>
                </a:tc>
              </a:tr>
              <a:tr h="43918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Enseignement scientifique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 anchor="ctr"/>
                </a:tc>
              </a:tr>
              <a:tr h="43918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EPS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 anchor="ctr"/>
                </a:tc>
              </a:tr>
              <a:tr h="43918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EMC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 anchor="ctr"/>
                </a:tc>
              </a:tr>
              <a:tr h="43918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Total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40</a:t>
                      </a:r>
                      <a:endParaRPr lang="fr-FR" dirty="0"/>
                    </a:p>
                  </a:txBody>
                  <a:tcPr anchor="ctr"/>
                </a:tc>
              </a:tr>
              <a:tr h="1375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sng" dirty="0" smtClean="0"/>
                        <a:t>Enseignements</a:t>
                      </a:r>
                      <a:r>
                        <a:rPr lang="fr-FR" sz="1600" u="sng" baseline="0" dirty="0" smtClean="0"/>
                        <a:t> optionnels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fr-FR" sz="1600" dirty="0" smtClean="0">
                          <a:solidFill>
                            <a:srgbClr val="FF0000"/>
                          </a:solidFill>
                        </a:rPr>
                        <a:t>option sur les 2 années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rgbClr val="7030A0"/>
                          </a:solidFill>
                        </a:rPr>
                        <a:t>1 option uniquement</a:t>
                      </a:r>
                      <a:r>
                        <a:rPr lang="fr-FR" sz="1600" baseline="0" dirty="0" smtClean="0">
                          <a:solidFill>
                            <a:srgbClr val="7030A0"/>
                          </a:solidFill>
                        </a:rPr>
                        <a:t> en terminale</a:t>
                      </a:r>
                      <a:endParaRPr lang="fr-FR" sz="2000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Maxi 1 option en 1</a:t>
                      </a:r>
                      <a:r>
                        <a:rPr lang="fr-FR" sz="1200" baseline="30000" dirty="0" smtClean="0"/>
                        <a:t>ère</a:t>
                      </a:r>
                      <a:endParaRPr lang="fr-FR" sz="1200" dirty="0" smtClean="0"/>
                    </a:p>
                    <a:p>
                      <a:pPr algn="ctr"/>
                      <a:endParaRPr lang="fr-FR" sz="1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fr-FR" sz="16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fr-FR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Maxi  2 options en </a:t>
                      </a:r>
                      <a:r>
                        <a:rPr lang="fr-FR" sz="1200" dirty="0" err="1" smtClean="0"/>
                        <a:t>T</a:t>
                      </a:r>
                      <a:r>
                        <a:rPr lang="fr-FR" sz="1200" baseline="30000" dirty="0" err="1" smtClean="0"/>
                        <a:t>le</a:t>
                      </a:r>
                      <a:r>
                        <a:rPr lang="fr-FR" sz="1200" baseline="0" dirty="0" smtClean="0"/>
                        <a:t>+ LCA latin</a:t>
                      </a:r>
                    </a:p>
                    <a:p>
                      <a:pPr algn="ctr"/>
                      <a:r>
                        <a:rPr lang="fr-FR" sz="16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fr-FR" sz="1600" dirty="0" smtClean="0"/>
                        <a:t>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Cumul maxi 4 </a:t>
                      </a:r>
                      <a:endParaRPr lang="fr-FR" sz="1100" b="1" dirty="0" smtClean="0"/>
                    </a:p>
                    <a:p>
                      <a:pPr algn="ctr"/>
                      <a:r>
                        <a:rPr lang="fr-FR" sz="1100" b="0" dirty="0" smtClean="0"/>
                        <a:t>+ LCA latin</a:t>
                      </a:r>
                      <a:endParaRPr lang="fr-FR" sz="1600" b="0" dirty="0" smtClean="0"/>
                    </a:p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  <a:p>
                      <a:pPr algn="ctr"/>
                      <a:r>
                        <a:rPr lang="fr-FR" sz="1600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fr-FR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rgbClr val="990000"/>
              </a:buClr>
              <a:buFont typeface="Wingdings" pitchFamily="2" charset="2"/>
              <a:buChar char="Ø"/>
            </a:pPr>
            <a:endParaRPr lang="fr-FR" sz="4400">
              <a:solidFill>
                <a:srgbClr val="B27320"/>
              </a:solidFill>
              <a:latin typeface="Georgia" pitchFamily="18" charset="0"/>
            </a:endParaRPr>
          </a:p>
        </p:txBody>
      </p:sp>
      <p:pic>
        <p:nvPicPr>
          <p:cNvPr id="10" name="Image 9" descr="logo planiol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1472" y="285728"/>
            <a:ext cx="1662793" cy="751114"/>
          </a:xfrm>
          <a:prstGeom prst="rect">
            <a:avLst/>
          </a:prstGeom>
        </p:spPr>
      </p:pic>
      <p:sp>
        <p:nvSpPr>
          <p:cNvPr id="14" name="Espace réservé du texte 8"/>
          <p:cNvSpPr>
            <a:spLocks noGrp="1"/>
          </p:cNvSpPr>
          <p:nvPr>
            <p:ph type="body" idx="1"/>
          </p:nvPr>
        </p:nvSpPr>
        <p:spPr>
          <a:xfrm>
            <a:off x="3059832" y="836712"/>
            <a:ext cx="5857916" cy="388949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fr-FR" dirty="0" smtClean="0"/>
              <a:t>Les coefficients pour les épreuves terminales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547664" y="1916832"/>
          <a:ext cx="653802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2026"/>
                <a:gridCol w="2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Les épreuves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Les coefficients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Français écrit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Français oral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Enseignement de spécialité 1 en Terminale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16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Enseignement de spécialité 2 en Terminale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16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Philosophie (écrit 4h)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Grand Oral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Total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60</a:t>
                      </a:r>
                      <a:endParaRPr lang="fr-FR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rgbClr val="990000"/>
              </a:buClr>
              <a:buFont typeface="Wingdings" pitchFamily="2" charset="2"/>
              <a:buChar char="Ø"/>
            </a:pPr>
            <a:endParaRPr lang="fr-FR" sz="4400">
              <a:solidFill>
                <a:srgbClr val="B27320"/>
              </a:solidFill>
              <a:latin typeface="Georgia" pitchFamily="18" charset="0"/>
            </a:endParaRPr>
          </a:p>
        </p:txBody>
      </p:sp>
      <p:pic>
        <p:nvPicPr>
          <p:cNvPr id="10" name="Image 9" descr="logo planiol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1472" y="285728"/>
            <a:ext cx="1662793" cy="751114"/>
          </a:xfrm>
          <a:prstGeom prst="rect">
            <a:avLst/>
          </a:prstGeom>
        </p:spPr>
      </p:pic>
      <p:sp>
        <p:nvSpPr>
          <p:cNvPr id="14" name="Espace réservé du texte 8"/>
          <p:cNvSpPr>
            <a:spLocks noGrp="1"/>
          </p:cNvSpPr>
          <p:nvPr>
            <p:ph type="body" idx="1"/>
          </p:nvPr>
        </p:nvSpPr>
        <p:spPr>
          <a:xfrm>
            <a:off x="3059832" y="548680"/>
            <a:ext cx="5857916" cy="388949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fr-FR" dirty="0" smtClean="0"/>
              <a:t>Précisions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395536" y="2564904"/>
          <a:ext cx="8244000" cy="3528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000"/>
                <a:gridCol w="6264000"/>
              </a:tblGrid>
              <a:tr h="1890436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L’EPS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b="0" baseline="0" dirty="0" smtClean="0">
                          <a:solidFill>
                            <a:schemeClr val="tx1"/>
                          </a:solidFill>
                        </a:rPr>
                        <a:t> évaluation pendant l’année de terminale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b="0" baseline="0" dirty="0" smtClean="0">
                          <a:solidFill>
                            <a:schemeClr val="tx1"/>
                          </a:solidFill>
                        </a:rPr>
                        <a:t> 3 épreuves reposant sur 3 activités physiques, sportives et artistiques .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b="1" baseline="0" dirty="0" smtClean="0">
                          <a:solidFill>
                            <a:schemeClr val="tx1"/>
                          </a:solidFill>
                        </a:rPr>
                        <a:t>La note finale obtenue est la moyenne des notes obtenues lors de  ces 3 épreuves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37956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L’attestation de langues vivantes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fr-FR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fr-FR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dirty="0" smtClean="0"/>
                        <a:t> Supprimée cette année (à confirmer)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rgbClr val="990000"/>
              </a:buClr>
              <a:buFont typeface="Wingdings" pitchFamily="2" charset="2"/>
              <a:buChar char="Ø"/>
            </a:pPr>
            <a:endParaRPr lang="fr-FR" sz="4400">
              <a:solidFill>
                <a:srgbClr val="B27320"/>
              </a:solidFill>
              <a:latin typeface="Georgia" pitchFamily="18" charset="0"/>
            </a:endParaRPr>
          </a:p>
        </p:txBody>
      </p:sp>
      <p:pic>
        <p:nvPicPr>
          <p:cNvPr id="10" name="Image 9" descr="logo planiol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1472" y="285728"/>
            <a:ext cx="1662793" cy="751114"/>
          </a:xfrm>
          <a:prstGeom prst="rect">
            <a:avLst/>
          </a:prstGeom>
        </p:spPr>
      </p:pic>
      <p:sp>
        <p:nvSpPr>
          <p:cNvPr id="14" name="Espace réservé du texte 8"/>
          <p:cNvSpPr>
            <a:spLocks noGrp="1"/>
          </p:cNvSpPr>
          <p:nvPr>
            <p:ph type="body" idx="1"/>
          </p:nvPr>
        </p:nvSpPr>
        <p:spPr>
          <a:xfrm>
            <a:off x="2699792" y="980728"/>
            <a:ext cx="5857916" cy="388949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fr-FR" dirty="0" smtClean="0"/>
              <a:t>Le Grand Oral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611560" y="2564904"/>
            <a:ext cx="792088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i="1" dirty="0" smtClean="0"/>
              <a:t>2 questions  </a:t>
            </a:r>
            <a:r>
              <a:rPr lang="fr-FR" i="1" dirty="0" smtClean="0"/>
              <a:t>p</a:t>
            </a:r>
            <a:r>
              <a:rPr lang="fr-FR" dirty="0" smtClean="0"/>
              <a:t>résentées par le candidat selon son choix qui portent sur:</a:t>
            </a:r>
          </a:p>
          <a:p>
            <a:pPr lvl="1">
              <a:buFont typeface="Arial" pitchFamily="34" charset="0"/>
              <a:buChar char="•"/>
            </a:pPr>
            <a:r>
              <a:rPr lang="fr-FR" i="1" dirty="0" smtClean="0"/>
              <a:t> les deux spécialités</a:t>
            </a:r>
          </a:p>
          <a:p>
            <a:pPr lvl="1">
              <a:buFont typeface="Arial" pitchFamily="34" charset="0"/>
              <a:buChar char="•"/>
            </a:pPr>
            <a:r>
              <a:rPr lang="fr-FR" i="1" dirty="0" smtClean="0"/>
              <a:t> ou  une spécialité et sur un thème transversal aux 2 spécialités</a:t>
            </a:r>
          </a:p>
          <a:p>
            <a:pPr lvl="1">
              <a:buFont typeface="Arial" pitchFamily="34" charset="0"/>
              <a:buChar char="•"/>
            </a:pPr>
            <a:r>
              <a:rPr lang="fr-FR" i="1" dirty="0" smtClean="0"/>
              <a:t> ou deux thèmes transversaux aux 2 spécialités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611560" y="1700808"/>
            <a:ext cx="792088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5 minutes de présentation + 10 minutes d’échanges + 5 minutes sur le projet d’orientation en lien avec ses choix de spécialités,  jury composé de 2 professeurs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611560" y="5733256"/>
            <a:ext cx="792088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4 axes d’évaluation : solidité des connaissances / capacité à argumenter </a:t>
            </a:r>
          </a:p>
          <a:p>
            <a:r>
              <a:rPr lang="fr-FR" dirty="0" smtClean="0"/>
              <a:t>                                     expression orale, clarté du propos / force de conviction</a:t>
            </a:r>
          </a:p>
          <a:p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611560" y="4077072"/>
            <a:ext cx="792088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Les questions ont été préparées en amont avec les professeurs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539552" y="4725144"/>
            <a:ext cx="792088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Questions transmises au jury par le candidat sur une feuille signée par les professeurs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rgbClr val="990000"/>
              </a:buClr>
              <a:buFont typeface="Wingdings" pitchFamily="2" charset="2"/>
              <a:buChar char="Ø"/>
            </a:pPr>
            <a:endParaRPr lang="fr-FR" sz="4400">
              <a:solidFill>
                <a:srgbClr val="B27320"/>
              </a:solidFill>
              <a:latin typeface="Georgia" pitchFamily="18" charset="0"/>
            </a:endParaRPr>
          </a:p>
        </p:txBody>
      </p:sp>
      <p:pic>
        <p:nvPicPr>
          <p:cNvPr id="10" name="Image 9" descr="logo planiol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1472" y="285728"/>
            <a:ext cx="1662793" cy="751114"/>
          </a:xfrm>
          <a:prstGeom prst="rect">
            <a:avLst/>
          </a:prstGeom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texte 8"/>
          <p:cNvSpPr>
            <a:spLocks noGrp="1"/>
          </p:cNvSpPr>
          <p:nvPr>
            <p:ph type="body" idx="1"/>
          </p:nvPr>
        </p:nvSpPr>
        <p:spPr>
          <a:xfrm>
            <a:off x="2915816" y="404664"/>
            <a:ext cx="5857916" cy="388949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fr-FR" dirty="0" smtClean="0"/>
              <a:t>L’orientation post bac général : parcoursup.fr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323528" y="4797152"/>
            <a:ext cx="61206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u="sng" dirty="0" smtClean="0">
                <a:solidFill>
                  <a:srgbClr val="7030A0"/>
                </a:solidFill>
              </a:rPr>
              <a:t>Les licences (L1</a:t>
            </a:r>
            <a:r>
              <a:rPr lang="fr-FR" sz="1400" b="1" dirty="0" smtClean="0">
                <a:solidFill>
                  <a:srgbClr val="7030A0"/>
                </a:solidFill>
              </a:rPr>
              <a:t>) </a:t>
            </a:r>
            <a:r>
              <a:rPr lang="fr-FR" sz="1400" dirty="0" smtClean="0">
                <a:solidFill>
                  <a:srgbClr val="7030A0"/>
                </a:solidFill>
              </a:rPr>
              <a:t>– (3 ans) :</a:t>
            </a:r>
          </a:p>
          <a:p>
            <a:pPr>
              <a:buFont typeface="Arial" pitchFamily="34" charset="0"/>
              <a:buChar char="•"/>
            </a:pPr>
            <a:r>
              <a:rPr lang="fr-FR" sz="1400" b="1" dirty="0" smtClean="0"/>
              <a:t>Arts, lettres, langues </a:t>
            </a:r>
            <a:r>
              <a:rPr lang="fr-FR" sz="1400" dirty="0" smtClean="0"/>
              <a:t>– LEA , musicologie , humanité , littérature, civilisations étrangères et régionales (LLCR), arts du spectacle…</a:t>
            </a:r>
          </a:p>
          <a:p>
            <a:pPr>
              <a:buFont typeface="Arial" pitchFamily="34" charset="0"/>
              <a:buChar char="•"/>
            </a:pPr>
            <a:r>
              <a:rPr lang="fr-FR" sz="1400" b="1" dirty="0" smtClean="0"/>
              <a:t>Droit, éco gestion </a:t>
            </a:r>
            <a:r>
              <a:rPr lang="fr-FR" sz="1400" dirty="0" smtClean="0"/>
              <a:t>– double licence droit+LEA, sciences politiques, gestion, droit, management international</a:t>
            </a:r>
          </a:p>
          <a:p>
            <a:pPr>
              <a:buFont typeface="Arial" pitchFamily="34" charset="0"/>
              <a:buChar char="•"/>
            </a:pPr>
            <a:r>
              <a:rPr lang="fr-FR" sz="1400" b="1" dirty="0" smtClean="0"/>
              <a:t>Sciences humaines et </a:t>
            </a:r>
            <a:r>
              <a:rPr lang="fr-FR" sz="1400" b="1" dirty="0" smtClean="0"/>
              <a:t>sociales </a:t>
            </a:r>
            <a:r>
              <a:rPr lang="fr-FR" sz="1400" dirty="0" smtClean="0"/>
              <a:t>– géographie aménagement du territoire, </a:t>
            </a:r>
          </a:p>
          <a:p>
            <a:pPr>
              <a:buFont typeface="Arial" pitchFamily="34" charset="0"/>
              <a:buChar char="•"/>
            </a:pPr>
            <a:r>
              <a:rPr lang="fr-FR" sz="1400" b="1" dirty="0" smtClean="0"/>
              <a:t>Sciences, technologie santé </a:t>
            </a:r>
            <a:r>
              <a:rPr lang="fr-FR" sz="1400" dirty="0" smtClean="0"/>
              <a:t>: PASS (parcours accès spécifique santé) ou LAS</a:t>
            </a:r>
            <a:endParaRPr lang="fr-FR" sz="1100" dirty="0"/>
          </a:p>
        </p:txBody>
      </p:sp>
      <p:sp>
        <p:nvSpPr>
          <p:cNvPr id="17" name="ZoneTexte 16"/>
          <p:cNvSpPr txBox="1"/>
          <p:nvPr/>
        </p:nvSpPr>
        <p:spPr>
          <a:xfrm>
            <a:off x="6156176" y="2780928"/>
            <a:ext cx="298782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u="sng" dirty="0" smtClean="0">
                <a:solidFill>
                  <a:srgbClr val="7030A0"/>
                </a:solidFill>
              </a:rPr>
              <a:t>Les BUT (3 ans) </a:t>
            </a:r>
            <a:r>
              <a:rPr lang="fr-FR" sz="1600" b="1" dirty="0" smtClean="0">
                <a:solidFill>
                  <a:srgbClr val="7030A0"/>
                </a:solidFill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fr-FR" sz="1400" dirty="0" smtClean="0"/>
              <a:t>Production – réseaux et télécommunications, génie biologique, génie civil et construction durable, génie </a:t>
            </a:r>
            <a:r>
              <a:rPr lang="fr-FR" sz="1400" dirty="0" err="1" smtClean="0"/>
              <a:t>méca</a:t>
            </a:r>
            <a:r>
              <a:rPr lang="fr-FR" sz="1400" dirty="0" smtClean="0"/>
              <a:t> et productique… </a:t>
            </a:r>
          </a:p>
          <a:p>
            <a:pPr>
              <a:buFont typeface="Arial" pitchFamily="34" charset="0"/>
              <a:buChar char="•"/>
            </a:pPr>
            <a:r>
              <a:rPr lang="fr-FR" sz="1400" dirty="0" smtClean="0"/>
              <a:t>Services - Gestion des entreprises et des administrations, information communication</a:t>
            </a:r>
          </a:p>
        </p:txBody>
      </p:sp>
      <p:graphicFrame>
        <p:nvGraphicFramePr>
          <p:cNvPr id="9" name="Graphique 8"/>
          <p:cNvGraphicFramePr/>
          <p:nvPr/>
        </p:nvGraphicFramePr>
        <p:xfrm>
          <a:off x="251520" y="1556792"/>
          <a:ext cx="5670376" cy="31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6191672" y="1052736"/>
            <a:ext cx="29523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u="sng" dirty="0" smtClean="0">
                <a:solidFill>
                  <a:srgbClr val="7030A0"/>
                </a:solidFill>
              </a:rPr>
              <a:t>Les BTS  (2 ans)</a:t>
            </a:r>
            <a:r>
              <a:rPr lang="fr-FR" sz="1600" b="1" dirty="0" smtClean="0">
                <a:solidFill>
                  <a:srgbClr val="7030A0"/>
                </a:solidFill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fr-FR" sz="1400" dirty="0" smtClean="0"/>
              <a:t>Production – métiers du géomètre topographe, </a:t>
            </a:r>
          </a:p>
          <a:p>
            <a:pPr>
              <a:buFont typeface="Arial" pitchFamily="34" charset="0"/>
              <a:buChar char="•"/>
            </a:pPr>
            <a:r>
              <a:rPr lang="fr-FR" sz="1400" dirty="0" smtClean="0"/>
              <a:t>Service, support à l’action managériale</a:t>
            </a:r>
          </a:p>
          <a:p>
            <a:pPr>
              <a:buFont typeface="Arial" pitchFamily="34" charset="0"/>
              <a:buChar char="•"/>
            </a:pPr>
            <a:r>
              <a:rPr lang="fr-FR" sz="1400" dirty="0" smtClean="0"/>
              <a:t>Service, collaborateur juriste notarial</a:t>
            </a:r>
          </a:p>
          <a:p>
            <a:pPr>
              <a:buFont typeface="Arial" pitchFamily="34" charset="0"/>
              <a:buChar char="•"/>
            </a:pPr>
            <a:r>
              <a:rPr lang="fr-FR" sz="1400" dirty="0" smtClean="0"/>
              <a:t>Service, gestion de la PME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00192" y="5013176"/>
            <a:ext cx="26277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 smtClean="0">
                <a:solidFill>
                  <a:srgbClr val="7030A0"/>
                </a:solidFill>
              </a:rPr>
              <a:t>CPGE </a:t>
            </a:r>
            <a:r>
              <a:rPr lang="fr-FR" sz="1600" b="1" u="sng" dirty="0" smtClean="0">
                <a:solidFill>
                  <a:srgbClr val="7030A0"/>
                </a:solidFill>
              </a:rPr>
              <a:t>(1 ou 2 ans)</a:t>
            </a:r>
            <a:r>
              <a:rPr lang="fr-FR" sz="1600" b="1" dirty="0" smtClean="0">
                <a:solidFill>
                  <a:srgbClr val="7030A0"/>
                </a:solidFill>
              </a:rPr>
              <a:t>:</a:t>
            </a:r>
            <a:r>
              <a:rPr lang="fr-FR" sz="1600" dirty="0" smtClean="0"/>
              <a:t> Prépa scientifique</a:t>
            </a:r>
            <a:r>
              <a:rPr lang="fr-FR" sz="1400" dirty="0" smtClean="0"/>
              <a:t> </a:t>
            </a:r>
            <a:r>
              <a:rPr lang="fr-FR" sz="1600" dirty="0" smtClean="0"/>
              <a:t>/Prépa  lettres (et sciences sociale) </a:t>
            </a:r>
            <a:endParaRPr lang="fr-FR" dirty="0" smtClean="0"/>
          </a:p>
          <a:p>
            <a:r>
              <a:rPr lang="fr-FR" b="1" u="sng" dirty="0" smtClean="0">
                <a:solidFill>
                  <a:srgbClr val="7030A0"/>
                </a:solidFill>
              </a:rPr>
              <a:t>Autres</a:t>
            </a:r>
            <a:r>
              <a:rPr lang="fr-FR" b="1" dirty="0" smtClean="0"/>
              <a:t> : </a:t>
            </a:r>
            <a:r>
              <a:rPr lang="fr-FR" sz="1600" dirty="0" smtClean="0"/>
              <a:t>écoles d’ingénieurs, écoles de commerce</a:t>
            </a:r>
            <a:endParaRPr lang="fr-FR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logo planiol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85728"/>
            <a:ext cx="1662793" cy="751114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1835696" y="2276872"/>
            <a:ext cx="56886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Merci de votre écoute</a:t>
            </a:r>
          </a:p>
          <a:p>
            <a:pPr algn="ctr"/>
            <a:endParaRPr lang="fr-FR" sz="2800" b="1" dirty="0" smtClean="0"/>
          </a:p>
          <a:p>
            <a:pPr algn="ctr"/>
            <a:endParaRPr lang="fr-FR" sz="2800" b="1" dirty="0" smtClean="0"/>
          </a:p>
          <a:p>
            <a:pPr algn="ctr"/>
            <a:endParaRPr lang="fr-FR" sz="2800" b="1" dirty="0" smtClean="0"/>
          </a:p>
          <a:p>
            <a:pPr algn="r"/>
            <a:r>
              <a:rPr lang="fr-FR" sz="2800" b="1" dirty="0" smtClean="0"/>
              <a:t>Place aux questions</a:t>
            </a:r>
            <a:endParaRPr lang="fr-F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9979</TotalTime>
  <Words>578</Words>
  <Application>Microsoft Office PowerPoint</Application>
  <PresentationFormat>Affichage à l'écran (4:3)</PresentationFormat>
  <Paragraphs>143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INFORMATION DES PARENTS  DE TERMINALE GENERALE  Rentrée 2022</vt:lpstr>
      <vt:lpstr>L’organisation des enseignements  en Terminale générale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DES ELEVES DE SECONDE</dc:title>
  <dc:creator>Jean-Pierre Guilbert</dc:creator>
  <cp:lastModifiedBy>prov</cp:lastModifiedBy>
  <cp:revision>251</cp:revision>
  <dcterms:created xsi:type="dcterms:W3CDTF">2018-10-23T13:57:27Z</dcterms:created>
  <dcterms:modified xsi:type="dcterms:W3CDTF">2022-09-23T12:30:22Z</dcterms:modified>
</cp:coreProperties>
</file>